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79" r:id="rId7"/>
    <p:sldId id="266" r:id="rId8"/>
    <p:sldId id="277" r:id="rId9"/>
    <p:sldId id="280" r:id="rId10"/>
    <p:sldId id="272" r:id="rId11"/>
    <p:sldId id="273" r:id="rId12"/>
    <p:sldId id="276" r:id="rId13"/>
    <p:sldId id="275" r:id="rId14"/>
    <p:sldId id="274" r:id="rId15"/>
    <p:sldId id="271" r:id="rId16"/>
    <p:sldId id="270" r:id="rId17"/>
    <p:sldId id="294" r:id="rId18"/>
    <p:sldId id="297" r:id="rId19"/>
    <p:sldId id="296" r:id="rId20"/>
    <p:sldId id="295" r:id="rId21"/>
    <p:sldId id="281" r:id="rId22"/>
    <p:sldId id="261" r:id="rId23"/>
    <p:sldId id="268" r:id="rId24"/>
    <p:sldId id="269" r:id="rId25"/>
    <p:sldId id="267" r:id="rId26"/>
    <p:sldId id="262" r:id="rId27"/>
    <p:sldId id="263" r:id="rId28"/>
  </p:sldIdLst>
  <p:sldSz cx="12192000" cy="6858000"/>
  <p:notesSz cx="6858000" cy="9144000"/>
  <p:embeddedFontLst>
    <p:embeddedFont>
      <p:font typeface="Arial Narrow" panose="020B06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Lato" panose="020F050202020403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Nka/fnUkbAe2hMsiYk9tnrMXA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21" d="100"/>
          <a:sy n="121"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EC2BAE-C8D1-1042-B90B-A94BD76B61B1}" type="doc">
      <dgm:prSet loTypeId="urn:microsoft.com/office/officeart/2005/8/layout/process1" loCatId="" qsTypeId="urn:microsoft.com/office/officeart/2005/8/quickstyle/simple1" qsCatId="simple" csTypeId="urn:microsoft.com/office/officeart/2005/8/colors/accent1_2" csCatId="accent1" phldr="1"/>
      <dgm:spPr/>
    </dgm:pt>
    <dgm:pt modelId="{5900DD8F-3698-E64E-82F2-8BB7DEDAA111}">
      <dgm:prSet phldrT="[Text]" custT="1">
        <dgm:style>
          <a:lnRef idx="0">
            <a:scrgbClr r="0" g="0" b="0"/>
          </a:lnRef>
          <a:fillRef idx="0">
            <a:scrgbClr r="0" g="0" b="0"/>
          </a:fillRef>
          <a:effectRef idx="0">
            <a:scrgbClr r="0" g="0" b="0"/>
          </a:effectRef>
          <a:fontRef idx="minor">
            <a:schemeClr val="accent4"/>
          </a:fontRef>
        </dgm:style>
      </dgm:prSet>
      <dgm:spPr>
        <a:solidFill>
          <a:schemeClr val="tx2"/>
        </a:solidFill>
        <a:ln w="9525" cap="flat" cmpd="sng" algn="ctr">
          <a:solidFill>
            <a:schemeClr val="accent4"/>
          </a:solidFill>
          <a:prstDash val="solid"/>
          <a:round/>
          <a:headEnd type="none" w="med" len="med"/>
          <a:tailEnd type="none" w="med" len="med"/>
        </a:ln>
      </dgm:spPr>
      <dgm:t>
        <a:bodyPr/>
        <a:lstStyle/>
        <a:p>
          <a:r>
            <a:rPr lang="en-US" sz="2400" dirty="0">
              <a:solidFill>
                <a:srgbClr val="FF0000"/>
              </a:solidFill>
              <a:latin typeface="Calibri" panose="020F0502020204030204" pitchFamily="34" charset="0"/>
              <a:cs typeface="Calibri" panose="020F0502020204030204" pitchFamily="34" charset="0"/>
            </a:rPr>
            <a:t>Corpus Preprocessing</a:t>
          </a:r>
        </a:p>
      </dgm:t>
    </dgm:pt>
    <dgm:pt modelId="{09EB97DD-D5FD-5C40-960B-45B20E94E96A}" type="parTrans" cxnId="{E627A98A-BD24-5B4B-8377-A2477C6518CC}">
      <dgm:prSet/>
      <dgm:spPr/>
      <dgm:t>
        <a:bodyPr/>
        <a:lstStyle/>
        <a:p>
          <a:endParaRPr lang="en-US"/>
        </a:p>
      </dgm:t>
    </dgm:pt>
    <dgm:pt modelId="{E5C67051-B768-8444-8040-DDE3AEE8E33B}" type="sibTrans" cxnId="{E627A98A-BD24-5B4B-8377-A2477C6518CC}">
      <dgm:prSet/>
      <dgm:spPr>
        <a:solidFill>
          <a:srgbClr val="FF0000"/>
        </a:solidFill>
      </dgm:spPr>
      <dgm:t>
        <a:bodyPr/>
        <a:lstStyle/>
        <a:p>
          <a:endParaRPr lang="en-US"/>
        </a:p>
      </dgm:t>
    </dgm:pt>
    <dgm:pt modelId="{DC35EBDB-931A-594C-8E99-2EFB99688724}">
      <dgm:prSet phldrT="[Text]" custT="1">
        <dgm:style>
          <a:lnRef idx="0">
            <a:scrgbClr r="0" g="0" b="0"/>
          </a:lnRef>
          <a:fillRef idx="0">
            <a:scrgbClr r="0" g="0" b="0"/>
          </a:fillRef>
          <a:effectRef idx="0">
            <a:scrgbClr r="0" g="0" b="0"/>
          </a:effectRef>
          <a:fontRef idx="minor">
            <a:schemeClr val="accent4"/>
          </a:fontRef>
        </dgm:style>
      </dgm:prSet>
      <dgm:spPr>
        <a:solidFill>
          <a:schemeClr val="tx2"/>
        </a:solidFill>
        <a:ln w="9525" cap="flat" cmpd="sng" algn="ctr">
          <a:solidFill>
            <a:schemeClr val="accent4"/>
          </a:solidFill>
          <a:prstDash val="solid"/>
          <a:round/>
          <a:headEnd type="none" w="med" len="med"/>
          <a:tailEnd type="none" w="med" len="med"/>
        </a:ln>
      </dgm:spPr>
      <dgm:t>
        <a:bodyPr/>
        <a:lstStyle/>
        <a:p>
          <a:r>
            <a:rPr lang="en-US" sz="2400" dirty="0">
              <a:solidFill>
                <a:srgbClr val="FF0000"/>
              </a:solidFill>
              <a:latin typeface="Calibri" panose="020F0502020204030204" pitchFamily="34" charset="0"/>
              <a:cs typeface="Calibri" panose="020F0502020204030204" pitchFamily="34" charset="0"/>
            </a:rPr>
            <a:t>Conversion into </a:t>
          </a:r>
          <a:r>
            <a:rPr lang="en-US" sz="2400" b="1" dirty="0" err="1">
              <a:solidFill>
                <a:srgbClr val="FF0000"/>
              </a:solidFill>
              <a:latin typeface="Calibri" panose="020F0502020204030204" pitchFamily="34" charset="0"/>
              <a:cs typeface="Calibri" panose="020F0502020204030204" pitchFamily="34" charset="0"/>
            </a:rPr>
            <a:t>swara</a:t>
          </a:r>
          <a:r>
            <a:rPr lang="en-US" sz="2400" b="1" dirty="0">
              <a:solidFill>
                <a:srgbClr val="FF0000"/>
              </a:solidFill>
              <a:latin typeface="Calibri" panose="020F0502020204030204" pitchFamily="34" charset="0"/>
              <a:cs typeface="Calibri" panose="020F0502020204030204" pitchFamily="34" charset="0"/>
            </a:rPr>
            <a:t> (1,2,3 – gram) </a:t>
          </a:r>
          <a:r>
            <a:rPr lang="en-US" sz="2400" dirty="0">
              <a:solidFill>
                <a:srgbClr val="FF0000"/>
              </a:solidFill>
              <a:latin typeface="Calibri" panose="020F0502020204030204" pitchFamily="34" charset="0"/>
              <a:cs typeface="Calibri" panose="020F0502020204030204" pitchFamily="34" charset="0"/>
            </a:rPr>
            <a:t>tallies</a:t>
          </a:r>
        </a:p>
      </dgm:t>
    </dgm:pt>
    <dgm:pt modelId="{E9889DA1-5717-BC4C-B2C3-548051BAEFFB}" type="parTrans" cxnId="{12BF5D48-F583-B94C-BB8F-CB84098CCCAD}">
      <dgm:prSet/>
      <dgm:spPr/>
      <dgm:t>
        <a:bodyPr/>
        <a:lstStyle/>
        <a:p>
          <a:endParaRPr lang="en-US"/>
        </a:p>
      </dgm:t>
    </dgm:pt>
    <dgm:pt modelId="{37C56310-33B0-0946-88C1-0B780FCD2848}" type="sibTrans" cxnId="{12BF5D48-F583-B94C-BB8F-CB84098CCCAD}">
      <dgm:prSet/>
      <dgm:spPr>
        <a:solidFill>
          <a:srgbClr val="FF0000"/>
        </a:solidFill>
      </dgm:spPr>
      <dgm:t>
        <a:bodyPr/>
        <a:lstStyle/>
        <a:p>
          <a:endParaRPr lang="en-US"/>
        </a:p>
      </dgm:t>
    </dgm:pt>
    <dgm:pt modelId="{8163E5A7-C9B1-EB47-8095-A1107582640D}">
      <dgm:prSet phldrT="[Text]" custT="1">
        <dgm:style>
          <a:lnRef idx="0">
            <a:scrgbClr r="0" g="0" b="0"/>
          </a:lnRef>
          <a:fillRef idx="0">
            <a:scrgbClr r="0" g="0" b="0"/>
          </a:fillRef>
          <a:effectRef idx="0">
            <a:scrgbClr r="0" g="0" b="0"/>
          </a:effectRef>
          <a:fontRef idx="minor">
            <a:schemeClr val="accent4"/>
          </a:fontRef>
        </dgm:style>
      </dgm:prSet>
      <dgm:spPr>
        <a:solidFill>
          <a:schemeClr val="tx2"/>
        </a:solidFill>
        <a:ln w="9525" cap="flat" cmpd="sng" algn="ctr">
          <a:solidFill>
            <a:schemeClr val="accent4"/>
          </a:solidFill>
          <a:prstDash val="solid"/>
          <a:round/>
          <a:headEnd type="none" w="med" len="med"/>
          <a:tailEnd type="none" w="med" len="med"/>
        </a:ln>
      </dgm:spPr>
      <dgm:t>
        <a:bodyPr/>
        <a:lstStyle/>
        <a:p>
          <a:r>
            <a:rPr lang="en-US" sz="2400" dirty="0">
              <a:solidFill>
                <a:srgbClr val="FF0000"/>
              </a:solidFill>
              <a:latin typeface="Calibri" panose="020F0502020204030204" pitchFamily="34" charset="0"/>
              <a:cs typeface="Calibri" panose="020F0502020204030204" pitchFamily="34" charset="0"/>
            </a:rPr>
            <a:t>Intra-Rasa</a:t>
          </a:r>
        </a:p>
        <a:p>
          <a:r>
            <a:rPr lang="en-US" sz="2400" dirty="0">
              <a:solidFill>
                <a:srgbClr val="FF0000"/>
              </a:solidFill>
              <a:latin typeface="Calibri" panose="020F0502020204030204" pitchFamily="34" charset="0"/>
              <a:cs typeface="Calibri" panose="020F0502020204030204" pitchFamily="34" charset="0"/>
            </a:rPr>
            <a:t>(Wasserstein Distance)</a:t>
          </a:r>
        </a:p>
      </dgm:t>
    </dgm:pt>
    <dgm:pt modelId="{D093BA55-DEF1-2349-A3B4-F736133BB0A5}" type="parTrans" cxnId="{658A2D60-F546-294B-A013-6ECAA1665A11}">
      <dgm:prSet/>
      <dgm:spPr/>
      <dgm:t>
        <a:bodyPr/>
        <a:lstStyle/>
        <a:p>
          <a:endParaRPr lang="en-US"/>
        </a:p>
      </dgm:t>
    </dgm:pt>
    <dgm:pt modelId="{41DF8C67-C085-F34E-982C-C27E67EB8E18}" type="sibTrans" cxnId="{658A2D60-F546-294B-A013-6ECAA1665A11}">
      <dgm:prSet/>
      <dgm:spPr>
        <a:solidFill>
          <a:srgbClr val="FF0000"/>
        </a:solidFill>
      </dgm:spPr>
      <dgm:t>
        <a:bodyPr/>
        <a:lstStyle/>
        <a:p>
          <a:endParaRPr lang="en-US"/>
        </a:p>
      </dgm:t>
    </dgm:pt>
    <dgm:pt modelId="{601948EA-593D-2B43-B734-DE3A3507B50E}">
      <dgm:prSet phldrT="[Text]" custT="1">
        <dgm:style>
          <a:lnRef idx="0">
            <a:scrgbClr r="0" g="0" b="0"/>
          </a:lnRef>
          <a:fillRef idx="0">
            <a:scrgbClr r="0" g="0" b="0"/>
          </a:fillRef>
          <a:effectRef idx="0">
            <a:scrgbClr r="0" g="0" b="0"/>
          </a:effectRef>
          <a:fontRef idx="minor">
            <a:schemeClr val="accent4"/>
          </a:fontRef>
        </dgm:style>
      </dgm:prSet>
      <dgm:spPr>
        <a:solidFill>
          <a:schemeClr val="tx2"/>
        </a:solidFill>
        <a:ln w="9525" cap="flat" cmpd="sng" algn="ctr">
          <a:solidFill>
            <a:schemeClr val="accent4"/>
          </a:solidFill>
          <a:prstDash val="solid"/>
          <a:round/>
          <a:headEnd type="none" w="med" len="med"/>
          <a:tailEnd type="none" w="med" len="med"/>
        </a:ln>
      </dgm:spPr>
      <dgm:t>
        <a:bodyPr/>
        <a:lstStyle/>
        <a:p>
          <a:r>
            <a:rPr lang="en-US" sz="2400" dirty="0">
              <a:solidFill>
                <a:srgbClr val="FF0000"/>
              </a:solidFill>
              <a:latin typeface="Calibri" panose="020F0502020204030204" pitchFamily="34" charset="0"/>
              <a:cs typeface="Calibri" panose="020F0502020204030204" pitchFamily="34" charset="0"/>
            </a:rPr>
            <a:t>Inter-Rasa comparison (Welsch T test)</a:t>
          </a:r>
        </a:p>
      </dgm:t>
    </dgm:pt>
    <dgm:pt modelId="{B3FAA310-C92B-3A41-BD3A-955286FD054F}" type="parTrans" cxnId="{E432A3FB-7F44-3B44-84CE-2F009920EFEE}">
      <dgm:prSet/>
      <dgm:spPr/>
      <dgm:t>
        <a:bodyPr/>
        <a:lstStyle/>
        <a:p>
          <a:endParaRPr lang="en-US"/>
        </a:p>
      </dgm:t>
    </dgm:pt>
    <dgm:pt modelId="{145880E7-BD4E-AF45-A350-9C4EF0AC0E7C}" type="sibTrans" cxnId="{E432A3FB-7F44-3B44-84CE-2F009920EFEE}">
      <dgm:prSet/>
      <dgm:spPr/>
      <dgm:t>
        <a:bodyPr/>
        <a:lstStyle/>
        <a:p>
          <a:endParaRPr lang="en-US"/>
        </a:p>
      </dgm:t>
    </dgm:pt>
    <dgm:pt modelId="{C9D34C5B-E6CB-0647-AC3D-3B806D29B9F9}" type="pres">
      <dgm:prSet presAssocID="{8EEC2BAE-C8D1-1042-B90B-A94BD76B61B1}" presName="Name0" presStyleCnt="0">
        <dgm:presLayoutVars>
          <dgm:dir/>
          <dgm:resizeHandles val="exact"/>
        </dgm:presLayoutVars>
      </dgm:prSet>
      <dgm:spPr/>
    </dgm:pt>
    <dgm:pt modelId="{730432DC-3B6B-3140-927B-E1EE93192C02}" type="pres">
      <dgm:prSet presAssocID="{5900DD8F-3698-E64E-82F2-8BB7DEDAA111}" presName="node" presStyleLbl="node1" presStyleIdx="0" presStyleCnt="4">
        <dgm:presLayoutVars>
          <dgm:bulletEnabled val="1"/>
        </dgm:presLayoutVars>
      </dgm:prSet>
      <dgm:spPr/>
    </dgm:pt>
    <dgm:pt modelId="{D3B705C5-5FEA-8442-962A-0B028FD6B536}" type="pres">
      <dgm:prSet presAssocID="{E5C67051-B768-8444-8040-DDE3AEE8E33B}" presName="sibTrans" presStyleLbl="sibTrans2D1" presStyleIdx="0" presStyleCnt="3"/>
      <dgm:spPr/>
    </dgm:pt>
    <dgm:pt modelId="{155932D3-B312-F44B-A6DF-160D4651CC54}" type="pres">
      <dgm:prSet presAssocID="{E5C67051-B768-8444-8040-DDE3AEE8E33B}" presName="connectorText" presStyleLbl="sibTrans2D1" presStyleIdx="0" presStyleCnt="3"/>
      <dgm:spPr/>
    </dgm:pt>
    <dgm:pt modelId="{07882EE5-449A-2747-8E98-CAE8692033A2}" type="pres">
      <dgm:prSet presAssocID="{DC35EBDB-931A-594C-8E99-2EFB99688724}" presName="node" presStyleLbl="node1" presStyleIdx="1" presStyleCnt="4">
        <dgm:presLayoutVars>
          <dgm:bulletEnabled val="1"/>
        </dgm:presLayoutVars>
      </dgm:prSet>
      <dgm:spPr/>
    </dgm:pt>
    <dgm:pt modelId="{8F61C6EC-15BE-1048-BCA0-5F0BFAF5131B}" type="pres">
      <dgm:prSet presAssocID="{37C56310-33B0-0946-88C1-0B780FCD2848}" presName="sibTrans" presStyleLbl="sibTrans2D1" presStyleIdx="1" presStyleCnt="3"/>
      <dgm:spPr/>
    </dgm:pt>
    <dgm:pt modelId="{2354EBA1-A07A-8345-B12F-62BDEDD3A97E}" type="pres">
      <dgm:prSet presAssocID="{37C56310-33B0-0946-88C1-0B780FCD2848}" presName="connectorText" presStyleLbl="sibTrans2D1" presStyleIdx="1" presStyleCnt="3"/>
      <dgm:spPr/>
    </dgm:pt>
    <dgm:pt modelId="{97946C40-089C-5A45-BD0A-44C462CCF4E1}" type="pres">
      <dgm:prSet presAssocID="{8163E5A7-C9B1-EB47-8095-A1107582640D}" presName="node" presStyleLbl="node1" presStyleIdx="2" presStyleCnt="4">
        <dgm:presLayoutVars>
          <dgm:bulletEnabled val="1"/>
        </dgm:presLayoutVars>
      </dgm:prSet>
      <dgm:spPr/>
    </dgm:pt>
    <dgm:pt modelId="{234D74C6-4669-4E4D-8A1F-2FCCA144E33A}" type="pres">
      <dgm:prSet presAssocID="{41DF8C67-C085-F34E-982C-C27E67EB8E18}" presName="sibTrans" presStyleLbl="sibTrans2D1" presStyleIdx="2" presStyleCnt="3"/>
      <dgm:spPr/>
    </dgm:pt>
    <dgm:pt modelId="{E8F6BA5D-008C-2D46-8E83-5517D2420DB5}" type="pres">
      <dgm:prSet presAssocID="{41DF8C67-C085-F34E-982C-C27E67EB8E18}" presName="connectorText" presStyleLbl="sibTrans2D1" presStyleIdx="2" presStyleCnt="3"/>
      <dgm:spPr/>
    </dgm:pt>
    <dgm:pt modelId="{A4354ADB-3E6C-9D41-943E-6BF979C18FA8}" type="pres">
      <dgm:prSet presAssocID="{601948EA-593D-2B43-B734-DE3A3507B50E}" presName="node" presStyleLbl="node1" presStyleIdx="3" presStyleCnt="4">
        <dgm:presLayoutVars>
          <dgm:bulletEnabled val="1"/>
        </dgm:presLayoutVars>
      </dgm:prSet>
      <dgm:spPr/>
    </dgm:pt>
  </dgm:ptLst>
  <dgm:cxnLst>
    <dgm:cxn modelId="{42CBA01D-8A31-DC4C-9705-89B6A825810A}" type="presOf" srcId="{41DF8C67-C085-F34E-982C-C27E67EB8E18}" destId="{234D74C6-4669-4E4D-8A1F-2FCCA144E33A}" srcOrd="0" destOrd="0" presId="urn:microsoft.com/office/officeart/2005/8/layout/process1"/>
    <dgm:cxn modelId="{12BF5D48-F583-B94C-BB8F-CB84098CCCAD}" srcId="{8EEC2BAE-C8D1-1042-B90B-A94BD76B61B1}" destId="{DC35EBDB-931A-594C-8E99-2EFB99688724}" srcOrd="1" destOrd="0" parTransId="{E9889DA1-5717-BC4C-B2C3-548051BAEFFB}" sibTransId="{37C56310-33B0-0946-88C1-0B780FCD2848}"/>
    <dgm:cxn modelId="{658A2D60-F546-294B-A013-6ECAA1665A11}" srcId="{8EEC2BAE-C8D1-1042-B90B-A94BD76B61B1}" destId="{8163E5A7-C9B1-EB47-8095-A1107582640D}" srcOrd="2" destOrd="0" parTransId="{D093BA55-DEF1-2349-A3B4-F736133BB0A5}" sibTransId="{41DF8C67-C085-F34E-982C-C27E67EB8E18}"/>
    <dgm:cxn modelId="{F0ED7C85-0CA7-B740-B93D-5638F11B1127}" type="presOf" srcId="{37C56310-33B0-0946-88C1-0B780FCD2848}" destId="{8F61C6EC-15BE-1048-BCA0-5F0BFAF5131B}" srcOrd="0" destOrd="0" presId="urn:microsoft.com/office/officeart/2005/8/layout/process1"/>
    <dgm:cxn modelId="{E627A98A-BD24-5B4B-8377-A2477C6518CC}" srcId="{8EEC2BAE-C8D1-1042-B90B-A94BD76B61B1}" destId="{5900DD8F-3698-E64E-82F2-8BB7DEDAA111}" srcOrd="0" destOrd="0" parTransId="{09EB97DD-D5FD-5C40-960B-45B20E94E96A}" sibTransId="{E5C67051-B768-8444-8040-DDE3AEE8E33B}"/>
    <dgm:cxn modelId="{7B3A2A8B-DE54-6749-8454-A8AD8C1BE7CA}" type="presOf" srcId="{41DF8C67-C085-F34E-982C-C27E67EB8E18}" destId="{E8F6BA5D-008C-2D46-8E83-5517D2420DB5}" srcOrd="1" destOrd="0" presId="urn:microsoft.com/office/officeart/2005/8/layout/process1"/>
    <dgm:cxn modelId="{FB5B1E8C-89D7-4B4A-888F-AB52E92CD6AA}" type="presOf" srcId="{5900DD8F-3698-E64E-82F2-8BB7DEDAA111}" destId="{730432DC-3B6B-3140-927B-E1EE93192C02}" srcOrd="0" destOrd="0" presId="urn:microsoft.com/office/officeart/2005/8/layout/process1"/>
    <dgm:cxn modelId="{A8E06AA5-05E5-914C-BC54-CEF5147D6896}" type="presOf" srcId="{8163E5A7-C9B1-EB47-8095-A1107582640D}" destId="{97946C40-089C-5A45-BD0A-44C462CCF4E1}" srcOrd="0" destOrd="0" presId="urn:microsoft.com/office/officeart/2005/8/layout/process1"/>
    <dgm:cxn modelId="{2911B9AF-A29E-5D4D-AE9C-6A681CE95AF2}" type="presOf" srcId="{DC35EBDB-931A-594C-8E99-2EFB99688724}" destId="{07882EE5-449A-2747-8E98-CAE8692033A2}" srcOrd="0" destOrd="0" presId="urn:microsoft.com/office/officeart/2005/8/layout/process1"/>
    <dgm:cxn modelId="{ADB25AB0-FC03-D645-8B31-78F83C97797D}" type="presOf" srcId="{601948EA-593D-2B43-B734-DE3A3507B50E}" destId="{A4354ADB-3E6C-9D41-943E-6BF979C18FA8}" srcOrd="0" destOrd="0" presId="urn:microsoft.com/office/officeart/2005/8/layout/process1"/>
    <dgm:cxn modelId="{03679ACF-B6D5-5844-A895-1B8AEED3D174}" type="presOf" srcId="{37C56310-33B0-0946-88C1-0B780FCD2848}" destId="{2354EBA1-A07A-8345-B12F-62BDEDD3A97E}" srcOrd="1" destOrd="0" presId="urn:microsoft.com/office/officeart/2005/8/layout/process1"/>
    <dgm:cxn modelId="{E1C34AEC-D849-7C48-83F0-42AFD7201F9A}" type="presOf" srcId="{8EEC2BAE-C8D1-1042-B90B-A94BD76B61B1}" destId="{C9D34C5B-E6CB-0647-AC3D-3B806D29B9F9}" srcOrd="0" destOrd="0" presId="urn:microsoft.com/office/officeart/2005/8/layout/process1"/>
    <dgm:cxn modelId="{8123FEF2-6146-EE4E-A55F-DDC56E2801E1}" type="presOf" srcId="{E5C67051-B768-8444-8040-DDE3AEE8E33B}" destId="{155932D3-B312-F44B-A6DF-160D4651CC54}" srcOrd="1" destOrd="0" presId="urn:microsoft.com/office/officeart/2005/8/layout/process1"/>
    <dgm:cxn modelId="{E432A3FB-7F44-3B44-84CE-2F009920EFEE}" srcId="{8EEC2BAE-C8D1-1042-B90B-A94BD76B61B1}" destId="{601948EA-593D-2B43-B734-DE3A3507B50E}" srcOrd="3" destOrd="0" parTransId="{B3FAA310-C92B-3A41-BD3A-955286FD054F}" sibTransId="{145880E7-BD4E-AF45-A350-9C4EF0AC0E7C}"/>
    <dgm:cxn modelId="{989428FE-E654-4A41-AB4F-10EC2A9FEBF4}" type="presOf" srcId="{E5C67051-B768-8444-8040-DDE3AEE8E33B}" destId="{D3B705C5-5FEA-8442-962A-0B028FD6B536}" srcOrd="0" destOrd="0" presId="urn:microsoft.com/office/officeart/2005/8/layout/process1"/>
    <dgm:cxn modelId="{7EBE8DF4-1A38-4246-B865-BEDE8DE29584}" type="presParOf" srcId="{C9D34C5B-E6CB-0647-AC3D-3B806D29B9F9}" destId="{730432DC-3B6B-3140-927B-E1EE93192C02}" srcOrd="0" destOrd="0" presId="urn:microsoft.com/office/officeart/2005/8/layout/process1"/>
    <dgm:cxn modelId="{C1BD26DA-C8C8-5147-9F5F-0BD3D956A22B}" type="presParOf" srcId="{C9D34C5B-E6CB-0647-AC3D-3B806D29B9F9}" destId="{D3B705C5-5FEA-8442-962A-0B028FD6B536}" srcOrd="1" destOrd="0" presId="urn:microsoft.com/office/officeart/2005/8/layout/process1"/>
    <dgm:cxn modelId="{C8086EF1-3430-344C-81BA-1C330A4EBD50}" type="presParOf" srcId="{D3B705C5-5FEA-8442-962A-0B028FD6B536}" destId="{155932D3-B312-F44B-A6DF-160D4651CC54}" srcOrd="0" destOrd="0" presId="urn:microsoft.com/office/officeart/2005/8/layout/process1"/>
    <dgm:cxn modelId="{5662C606-9AC5-CF41-8174-B2A218238BD6}" type="presParOf" srcId="{C9D34C5B-E6CB-0647-AC3D-3B806D29B9F9}" destId="{07882EE5-449A-2747-8E98-CAE8692033A2}" srcOrd="2" destOrd="0" presId="urn:microsoft.com/office/officeart/2005/8/layout/process1"/>
    <dgm:cxn modelId="{19908DC1-3909-544B-A6C0-EA9EF49D0DDD}" type="presParOf" srcId="{C9D34C5B-E6CB-0647-AC3D-3B806D29B9F9}" destId="{8F61C6EC-15BE-1048-BCA0-5F0BFAF5131B}" srcOrd="3" destOrd="0" presId="urn:microsoft.com/office/officeart/2005/8/layout/process1"/>
    <dgm:cxn modelId="{21036A1F-AD56-A34C-A5B1-54A23F43DFCF}" type="presParOf" srcId="{8F61C6EC-15BE-1048-BCA0-5F0BFAF5131B}" destId="{2354EBA1-A07A-8345-B12F-62BDEDD3A97E}" srcOrd="0" destOrd="0" presId="urn:microsoft.com/office/officeart/2005/8/layout/process1"/>
    <dgm:cxn modelId="{A6B65AC6-A1BC-584A-A2D2-81674FECB5F1}" type="presParOf" srcId="{C9D34C5B-E6CB-0647-AC3D-3B806D29B9F9}" destId="{97946C40-089C-5A45-BD0A-44C462CCF4E1}" srcOrd="4" destOrd="0" presId="urn:microsoft.com/office/officeart/2005/8/layout/process1"/>
    <dgm:cxn modelId="{98BA5024-F3EB-D649-98AB-2D325F39CA28}" type="presParOf" srcId="{C9D34C5B-E6CB-0647-AC3D-3B806D29B9F9}" destId="{234D74C6-4669-4E4D-8A1F-2FCCA144E33A}" srcOrd="5" destOrd="0" presId="urn:microsoft.com/office/officeart/2005/8/layout/process1"/>
    <dgm:cxn modelId="{E4F0C1CC-7284-AF4F-BFA0-D502DAFC8982}" type="presParOf" srcId="{234D74C6-4669-4E4D-8A1F-2FCCA144E33A}" destId="{E8F6BA5D-008C-2D46-8E83-5517D2420DB5}" srcOrd="0" destOrd="0" presId="urn:microsoft.com/office/officeart/2005/8/layout/process1"/>
    <dgm:cxn modelId="{DD3AD341-9C12-8D4C-9E58-6BFAD9AC2D32}" type="presParOf" srcId="{C9D34C5B-E6CB-0647-AC3D-3B806D29B9F9}" destId="{A4354ADB-3E6C-9D41-943E-6BF979C18FA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432DC-3B6B-3140-927B-E1EE93192C02}">
      <dsp:nvSpPr>
        <dsp:cNvPr id="0" name=""/>
        <dsp:cNvSpPr/>
      </dsp:nvSpPr>
      <dsp:spPr>
        <a:xfrm>
          <a:off x="4913" y="1883607"/>
          <a:ext cx="2148229" cy="1651451"/>
        </a:xfrm>
        <a:prstGeom prst="roundRect">
          <a:avLst>
            <a:gd name="adj" fmla="val 10000"/>
          </a:avLst>
        </a:prstGeom>
        <a:solidFill>
          <a:schemeClr val="tx2"/>
        </a:solid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0000"/>
              </a:solidFill>
              <a:latin typeface="Calibri" panose="020F0502020204030204" pitchFamily="34" charset="0"/>
              <a:cs typeface="Calibri" panose="020F0502020204030204" pitchFamily="34" charset="0"/>
            </a:rPr>
            <a:t>Corpus Preprocessing</a:t>
          </a:r>
        </a:p>
      </dsp:txBody>
      <dsp:txXfrm>
        <a:off x="53282" y="1931976"/>
        <a:ext cx="2051491" cy="1554713"/>
      </dsp:txXfrm>
    </dsp:sp>
    <dsp:sp modelId="{D3B705C5-5FEA-8442-962A-0B028FD6B536}">
      <dsp:nvSpPr>
        <dsp:cNvPr id="0" name=""/>
        <dsp:cNvSpPr/>
      </dsp:nvSpPr>
      <dsp:spPr>
        <a:xfrm>
          <a:off x="2367965" y="2442953"/>
          <a:ext cx="455424" cy="53276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367965" y="2549505"/>
        <a:ext cx="318797" cy="319656"/>
      </dsp:txXfrm>
    </dsp:sp>
    <dsp:sp modelId="{07882EE5-449A-2747-8E98-CAE8692033A2}">
      <dsp:nvSpPr>
        <dsp:cNvPr id="0" name=""/>
        <dsp:cNvSpPr/>
      </dsp:nvSpPr>
      <dsp:spPr>
        <a:xfrm>
          <a:off x="3012434" y="1883607"/>
          <a:ext cx="2148229" cy="1651451"/>
        </a:xfrm>
        <a:prstGeom prst="roundRect">
          <a:avLst>
            <a:gd name="adj" fmla="val 10000"/>
          </a:avLst>
        </a:prstGeom>
        <a:solidFill>
          <a:schemeClr val="tx2"/>
        </a:solid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0000"/>
              </a:solidFill>
              <a:latin typeface="Calibri" panose="020F0502020204030204" pitchFamily="34" charset="0"/>
              <a:cs typeface="Calibri" panose="020F0502020204030204" pitchFamily="34" charset="0"/>
            </a:rPr>
            <a:t>Conversion into </a:t>
          </a:r>
          <a:r>
            <a:rPr lang="en-US" sz="2400" b="1" kern="1200" dirty="0" err="1">
              <a:solidFill>
                <a:srgbClr val="FF0000"/>
              </a:solidFill>
              <a:latin typeface="Calibri" panose="020F0502020204030204" pitchFamily="34" charset="0"/>
              <a:cs typeface="Calibri" panose="020F0502020204030204" pitchFamily="34" charset="0"/>
            </a:rPr>
            <a:t>swara</a:t>
          </a:r>
          <a:r>
            <a:rPr lang="en-US" sz="2400" b="1" kern="1200" dirty="0">
              <a:solidFill>
                <a:srgbClr val="FF0000"/>
              </a:solidFill>
              <a:latin typeface="Calibri" panose="020F0502020204030204" pitchFamily="34" charset="0"/>
              <a:cs typeface="Calibri" panose="020F0502020204030204" pitchFamily="34" charset="0"/>
            </a:rPr>
            <a:t> (1,2,3 – gram) </a:t>
          </a:r>
          <a:r>
            <a:rPr lang="en-US" sz="2400" kern="1200" dirty="0">
              <a:solidFill>
                <a:srgbClr val="FF0000"/>
              </a:solidFill>
              <a:latin typeface="Calibri" panose="020F0502020204030204" pitchFamily="34" charset="0"/>
              <a:cs typeface="Calibri" panose="020F0502020204030204" pitchFamily="34" charset="0"/>
            </a:rPr>
            <a:t>tallies</a:t>
          </a:r>
        </a:p>
      </dsp:txBody>
      <dsp:txXfrm>
        <a:off x="3060803" y="1931976"/>
        <a:ext cx="2051491" cy="1554713"/>
      </dsp:txXfrm>
    </dsp:sp>
    <dsp:sp modelId="{8F61C6EC-15BE-1048-BCA0-5F0BFAF5131B}">
      <dsp:nvSpPr>
        <dsp:cNvPr id="0" name=""/>
        <dsp:cNvSpPr/>
      </dsp:nvSpPr>
      <dsp:spPr>
        <a:xfrm>
          <a:off x="5375486" y="2442953"/>
          <a:ext cx="455424" cy="53276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375486" y="2549505"/>
        <a:ext cx="318797" cy="319656"/>
      </dsp:txXfrm>
    </dsp:sp>
    <dsp:sp modelId="{97946C40-089C-5A45-BD0A-44C462CCF4E1}">
      <dsp:nvSpPr>
        <dsp:cNvPr id="0" name=""/>
        <dsp:cNvSpPr/>
      </dsp:nvSpPr>
      <dsp:spPr>
        <a:xfrm>
          <a:off x="6019954" y="1883607"/>
          <a:ext cx="2148229" cy="1651451"/>
        </a:xfrm>
        <a:prstGeom prst="roundRect">
          <a:avLst>
            <a:gd name="adj" fmla="val 10000"/>
          </a:avLst>
        </a:prstGeom>
        <a:solidFill>
          <a:schemeClr val="tx2"/>
        </a:solid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0000"/>
              </a:solidFill>
              <a:latin typeface="Calibri" panose="020F0502020204030204" pitchFamily="34" charset="0"/>
              <a:cs typeface="Calibri" panose="020F0502020204030204" pitchFamily="34" charset="0"/>
            </a:rPr>
            <a:t>Intra-Rasa</a:t>
          </a:r>
        </a:p>
        <a:p>
          <a:pPr marL="0" lvl="0" indent="0" algn="ctr" defTabSz="1066800">
            <a:lnSpc>
              <a:spcPct val="90000"/>
            </a:lnSpc>
            <a:spcBef>
              <a:spcPct val="0"/>
            </a:spcBef>
            <a:spcAft>
              <a:spcPct val="35000"/>
            </a:spcAft>
            <a:buNone/>
          </a:pPr>
          <a:r>
            <a:rPr lang="en-US" sz="2400" kern="1200" dirty="0">
              <a:solidFill>
                <a:srgbClr val="FF0000"/>
              </a:solidFill>
              <a:latin typeface="Calibri" panose="020F0502020204030204" pitchFamily="34" charset="0"/>
              <a:cs typeface="Calibri" panose="020F0502020204030204" pitchFamily="34" charset="0"/>
            </a:rPr>
            <a:t>(Wasserstein Distance)</a:t>
          </a:r>
        </a:p>
      </dsp:txBody>
      <dsp:txXfrm>
        <a:off x="6068323" y="1931976"/>
        <a:ext cx="2051491" cy="1554713"/>
      </dsp:txXfrm>
    </dsp:sp>
    <dsp:sp modelId="{234D74C6-4669-4E4D-8A1F-2FCCA144E33A}">
      <dsp:nvSpPr>
        <dsp:cNvPr id="0" name=""/>
        <dsp:cNvSpPr/>
      </dsp:nvSpPr>
      <dsp:spPr>
        <a:xfrm>
          <a:off x="8383006" y="2442953"/>
          <a:ext cx="455424" cy="53276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383006" y="2549505"/>
        <a:ext cx="318797" cy="319656"/>
      </dsp:txXfrm>
    </dsp:sp>
    <dsp:sp modelId="{A4354ADB-3E6C-9D41-943E-6BF979C18FA8}">
      <dsp:nvSpPr>
        <dsp:cNvPr id="0" name=""/>
        <dsp:cNvSpPr/>
      </dsp:nvSpPr>
      <dsp:spPr>
        <a:xfrm>
          <a:off x="9027475" y="1883607"/>
          <a:ext cx="2148229" cy="1651451"/>
        </a:xfrm>
        <a:prstGeom prst="roundRect">
          <a:avLst>
            <a:gd name="adj" fmla="val 10000"/>
          </a:avLst>
        </a:prstGeom>
        <a:solidFill>
          <a:schemeClr val="tx2"/>
        </a:solidFill>
        <a:ln w="9525" cap="flat" cmpd="sng" algn="ctr">
          <a:solidFill>
            <a:schemeClr val="accent4"/>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4"/>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rgbClr val="FF0000"/>
              </a:solidFill>
              <a:latin typeface="Calibri" panose="020F0502020204030204" pitchFamily="34" charset="0"/>
              <a:cs typeface="Calibri" panose="020F0502020204030204" pitchFamily="34" charset="0"/>
            </a:rPr>
            <a:t>Inter-Rasa comparison (Welsch T test)</a:t>
          </a:r>
        </a:p>
      </dsp:txBody>
      <dsp:txXfrm>
        <a:off x="9075844" y="1931976"/>
        <a:ext cx="2051491" cy="15547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04:32:26.619"/>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20 16383,'52'0'0,"0"0"0,0 0 0,-2 0 0,16 0 0,8 0 0,8 0 0,-26 0 0,13 0 0,-9 0 0,-5 0 0,16 0 0,-21 0 0,1 0 0,4 0 0,-11 0 0,5 0 0,-7 0 0,0 0 0,0 0 0,-5 0 0,4 0 0,-5-4 0,6 2 0,-5-2 0,3 4 0,-9 0 0,17 0 0,-21 0 0,14 0 0,-23 0 0,5-4 0,10 3 0,-16-3 0,18 4 0,-9 0 0,-7 0 0,17 0 0,-13 0 0,5 0 0,10 0 0,-17 0 0,15 0 0,-4 0 0,-6 0 0,4 0 0,-1 0 0,-5 0 0,6 0 0,2 0 0,-12 0 0,12 0 0,-10 0 0,3 0 0,8 0 0,-11 0 0,10 0 0,-11 0 0,5 0 0,2 3 0,-5-2 0,8 3 0,-8-1 0,6-2 0,-5 3 0,0-4 0,4 0 0,-3 0 0,2 3 0,-2-2 0,-1 3 0,4-1 0,-3-2 0,2 3 0,-4-4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04:32:29.00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8 16383,'98'-4'0,"-14"0"0,-13 4 0,-10 0 0,21 0 0,0 0 0,-26 0 0,21 0 0,-23 0 0,12 0 0,6 0 0,-20 0 0,11 0 0,-12 0 0,-1 0 0,5 0 0,-4 0 0,-1 0 0,6 0 0,-12 0 0,11 0 0,-11 0 0,12 0 0,-13 0 0,6 0 0,-12 0 0,3 0 0,-3 0 0,-1 0 0,-1 0 0,0 0 0,-4 0 0,3 0 0,-5 0 0,-5 0 0,4 0 0,-4 0 0,13 4 0,-6-3 0,6 3 0,-13-4 0,4 0 0,-4 0 0,5 0 0,0 0 0,0 0 0,0 0 0,-5 4 0,4-3 0,-2 3 0,-1-4 0,8 4 0,-13-3 0,9 3 0,-3 0 0,-4 0 0,2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04:32:41.245"/>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0 1 16383,'95'0'0,"-1"0"0,0 0 0,0 0 0,1 0 0,-1 0 0,0 0 0,0 0 0,1 0 0,-1 0 0,0 0 0,1 0 0,-1 0 0,0 0 0,0 0 0,1 0 0,-1 0 0,5 0 0,-1 0 0,1 0 0,-1 0 0,1 0 0,0 0 0,-1 0 0,1 0 0,0 0 0,-1 0 0,1 0 0,-1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5T04:32:45.308"/>
    </inkml:context>
    <inkml:brush xml:id="br0">
      <inkml:brushProperty name="width" value="0.5" units="cm"/>
      <inkml:brushProperty name="height" value="1" units="cm"/>
      <inkml:brushProperty name="color" value="#FFACD5"/>
      <inkml:brushProperty name="tip" value="rectangle"/>
      <inkml:brushProperty name="rasterOp" value="maskPen"/>
    </inkml:brush>
  </inkml:definitions>
  <inkml:trace contextRef="#ctx0" brushRef="#br0">1 16 16383,'52'0'0,"0"0"0,9 0 0,-2 0 0,29 0 0,-38 0 0,3 0 0,11 0 0,2 0 0,-2 1 0,0-2 0,9-2 0,1 0 0,4 2 0,-1 0 0,-3-3 0,-1 1 0,-4 2 0,-1 2 0,6 2 0,-6 1 0,10-3 0,-21 3 0,-1-1 0,2-3 0,33 0 0,-18 0 0,-6 0 0,-3 0 0,-7 5 0,-6-4 0,-2 9 0,-7-9 0,0 4 0,0 0 0,-5-4 0,3 4 0,-9-1 0,4-3 0,-6 7 0,0-6 0,-5 6 0,6-3 0,-5 4 0,5 0 0,-7 0 0,2-5 0,-1 4 0,5-4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Jaijaivanti</a:t>
            </a:r>
            <a:r>
              <a:rPr lang="en-US" dirty="0"/>
              <a:t> really dissimilar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738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Jaijaivanti</a:t>
            </a:r>
            <a:r>
              <a:rPr lang="en-US" dirty="0"/>
              <a:t> really dissimilar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3099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Jaijaivanti</a:t>
            </a:r>
            <a:r>
              <a:rPr lang="en-US" dirty="0"/>
              <a:t> really dissimilar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60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in the number,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4172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also see </a:t>
            </a:r>
            <a:r>
              <a:rPr lang="en-US"/>
              <a:t>inter-rasa. Since </a:t>
            </a:r>
            <a:r>
              <a:rPr lang="en-US" dirty="0"/>
              <a:t>the variances of each rasa are different. The reason of choosing </a:t>
            </a:r>
            <a:r>
              <a:rPr lang="en-US" dirty="0" err="1"/>
              <a:t>Wttest</a:t>
            </a:r>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564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Point out that our dataset contains only the Alaap</a:t>
            </a:r>
            <a:endParaRPr/>
          </a:p>
        </p:txBody>
      </p:sp>
      <p:sp>
        <p:nvSpPr>
          <p:cNvPr id="155" name="Google Shape;15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647a088111_7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647a088111_7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These are just our preliminary results, however, as the experiment is still ongoing.</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Currently some of the features we want to analyze have not been included. For example,</a:t>
            </a:r>
            <a:endParaRPr/>
          </a:p>
          <a:p>
            <a:pPr marL="0" lvl="0" indent="0" algn="l" rtl="0">
              <a:spcBef>
                <a:spcPts val="0"/>
              </a:spcBef>
              <a:spcAft>
                <a:spcPts val="0"/>
              </a:spcAft>
              <a:buNone/>
            </a:pP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-Additional symbolic features to analyze include harmony (in terms of information content as well as dissonance) and overall musical complexity.</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-We also plan to include additional audio features (prior research suggested spectral features such as spectral centroid &amp; spectral flatness)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 since this experiment is still ongoing, we don’t want to over-sell the results as ‘final’ in any case; however, that is what the preliminary analysis suggests.</a:t>
            </a:r>
            <a:endParaRPr/>
          </a:p>
          <a:p>
            <a:pPr marL="0" lvl="0" indent="0" algn="l" rtl="0">
              <a:spcBef>
                <a:spcPts val="0"/>
              </a:spcBef>
              <a:spcAft>
                <a:spcPts val="0"/>
              </a:spcAft>
              <a:buNone/>
            </a:pPr>
            <a:r>
              <a:rPr lang="en-US"/>
              <a:t>Of course, we want to include many more musical factors. We simply began by trying to replicate predicting features that had been shown to work well with other musical styles (e.g., Classical); however, those were carried out on a much smaller scale (So in the case of Schubert, we looked at 4 classical works, some other papers use maybe 9 songs and sometimes the models were at the song level, so a model </a:t>
            </a:r>
            <a:r>
              <a:rPr lang="en-US" i="1"/>
              <a:t>per song</a:t>
            </a:r>
            <a:r>
              <a:rPr lang="en-US" i="0"/>
              <a:t>.) </a:t>
            </a:r>
            <a:endParaRPr/>
          </a:p>
          <a:p>
            <a:pPr marL="0" lvl="0" indent="0" algn="l" rtl="0">
              <a:spcBef>
                <a:spcPts val="0"/>
              </a:spcBef>
              <a:spcAft>
                <a:spcPts val="0"/>
              </a:spcAft>
              <a:buNone/>
            </a:pPr>
            <a:r>
              <a:rPr lang="en-US"/>
              <a:t>So, in our case also, there are some features that are currently not present (that were there in some of these other models, for instance tempo) but we plan to add that.</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then we have additional features being calculated- </a:t>
            </a:r>
            <a:endParaRPr/>
          </a:p>
          <a:p>
            <a:pPr marL="171450" lvl="0" indent="-171450" algn="l" rtl="0">
              <a:spcBef>
                <a:spcPts val="0"/>
              </a:spcBef>
              <a:spcAft>
                <a:spcPts val="0"/>
              </a:spcAft>
              <a:buClr>
                <a:schemeClr val="dk1"/>
              </a:buClr>
              <a:buSzPts val="1200"/>
              <a:buFont typeface="Arial"/>
              <a:buChar char="•"/>
            </a:pPr>
            <a:r>
              <a:rPr lang="en-US"/>
              <a:t>So, audio features being calculated (prior research suggested spectral features such as spectral centroid &amp; spectral flatness) </a:t>
            </a:r>
            <a:endParaRPr/>
          </a:p>
          <a:p>
            <a:pPr marL="171450" lvl="0" indent="-171450" algn="l" rtl="0">
              <a:spcBef>
                <a:spcPts val="0"/>
              </a:spcBef>
              <a:spcAft>
                <a:spcPts val="0"/>
              </a:spcAft>
              <a:buClr>
                <a:schemeClr val="dk1"/>
              </a:buClr>
              <a:buSzPts val="1200"/>
              <a:buFont typeface="Arial"/>
              <a:buChar char="•"/>
            </a:pPr>
            <a:r>
              <a:rPr lang="en-US"/>
              <a:t>Additional symbolic features to analyze include harmony (in terms of information content as well as dissonance) and overall musical complexity.</a:t>
            </a:r>
            <a:endParaRPr/>
          </a:p>
        </p:txBody>
      </p:sp>
      <p:sp>
        <p:nvSpPr>
          <p:cNvPr id="238" name="Google Shape;238;g1647a088111_7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1200"/>
              <a:buFont typeface="Calibri"/>
              <a:buNone/>
            </a:pPr>
            <a:endParaRPr/>
          </a:p>
        </p:txBody>
      </p:sp>
      <p:sp>
        <p:nvSpPr>
          <p:cNvPr id="245" name="Google Shape;245;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These are just our preliminary results, however, as the experiment is still ongoing.</a:t>
            </a:r>
            <a:endParaRPr/>
          </a:p>
          <a:p>
            <a:pPr marL="0" lvl="0" indent="0" algn="l" rtl="0">
              <a:spcBef>
                <a:spcPts val="0"/>
              </a:spcBef>
              <a:spcAft>
                <a:spcPts val="0"/>
              </a:spcAft>
              <a:buNone/>
            </a:pPr>
            <a:r>
              <a:rPr lang="en-US" sz="1200">
                <a:solidFill>
                  <a:schemeClr val="dk1"/>
                </a:solidFill>
                <a:latin typeface="Calibri"/>
                <a:ea typeface="Calibri"/>
                <a:cs typeface="Calibri"/>
                <a:sym typeface="Calibri"/>
              </a:rPr>
              <a:t>Currently some of the features we want to analyze have not been included. For example,</a:t>
            </a:r>
            <a:endParaRPr/>
          </a:p>
          <a:p>
            <a:pPr marL="0" lvl="0" indent="0" algn="l" rtl="0">
              <a:spcBef>
                <a:spcPts val="0"/>
              </a:spcBef>
              <a:spcAft>
                <a:spcPts val="0"/>
              </a:spcAft>
              <a:buNone/>
            </a:pP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-Additional symbolic features to analyze include harmony (in terms of information content as well as dissonance) and overall musical complexity.</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-We also plan to include additional audio features (prior research suggested spectral features such as spectral centroid &amp; spectral flatness)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So since this experiment is still ongoing, we don’t want to over-sell the results as ‘final’ in any case; however, that is what the preliminary analysis suggests.</a:t>
            </a:r>
            <a:endParaRPr/>
          </a:p>
          <a:p>
            <a:pPr marL="0" lvl="0" indent="0" algn="l" rtl="0">
              <a:spcBef>
                <a:spcPts val="0"/>
              </a:spcBef>
              <a:spcAft>
                <a:spcPts val="0"/>
              </a:spcAft>
              <a:buNone/>
            </a:pPr>
            <a:r>
              <a:rPr lang="en-US"/>
              <a:t>Of course, we want to include many more musical factors. We simply began by trying to replicate predicting features that had been shown to work well with other musical styles (e.g., Classical); however, those were carried out on a much smaller scale (So in the case of Schubert, we looked at 4 classical works, some other papers use maybe 9 songs and sometimes the models were at the song level, so a model </a:t>
            </a:r>
            <a:r>
              <a:rPr lang="en-US" i="1"/>
              <a:t>per song</a:t>
            </a:r>
            <a:r>
              <a:rPr lang="en-US" i="0"/>
              <a:t>.) </a:t>
            </a:r>
            <a:endParaRPr/>
          </a:p>
          <a:p>
            <a:pPr marL="0" lvl="0" indent="0" algn="l" rtl="0">
              <a:spcBef>
                <a:spcPts val="0"/>
              </a:spcBef>
              <a:spcAft>
                <a:spcPts val="0"/>
              </a:spcAft>
              <a:buNone/>
            </a:pPr>
            <a:r>
              <a:rPr lang="en-US"/>
              <a:t>So, in our case also, there are some features that are currently not present (that were there in some of these other models, for instance tempo) but we plan to add that.</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then we have additional features being calculated- </a:t>
            </a:r>
            <a:endParaRPr/>
          </a:p>
          <a:p>
            <a:pPr marL="171450" lvl="0" indent="-171450" algn="l" rtl="0">
              <a:spcBef>
                <a:spcPts val="0"/>
              </a:spcBef>
              <a:spcAft>
                <a:spcPts val="0"/>
              </a:spcAft>
              <a:buClr>
                <a:schemeClr val="dk1"/>
              </a:buClr>
              <a:buSzPts val="1200"/>
              <a:buFont typeface="Arial"/>
              <a:buChar char="•"/>
            </a:pPr>
            <a:r>
              <a:rPr lang="en-US"/>
              <a:t>So, audio features being calculated (prior research suggested spectral features such as spectral centroid &amp; spectral flatness) </a:t>
            </a:r>
            <a:endParaRPr/>
          </a:p>
          <a:p>
            <a:pPr marL="171450" lvl="0" indent="-171450" algn="l" rtl="0">
              <a:spcBef>
                <a:spcPts val="0"/>
              </a:spcBef>
              <a:spcAft>
                <a:spcPts val="0"/>
              </a:spcAft>
              <a:buClr>
                <a:schemeClr val="dk1"/>
              </a:buClr>
              <a:buSzPts val="1200"/>
              <a:buFont typeface="Arial"/>
              <a:buChar char="•"/>
            </a:pPr>
            <a:r>
              <a:rPr lang="en-US"/>
              <a:t>Additional symbolic features to analyze include harmony (in terms of information content as well as dissonance) and overall musical complexity.</a:t>
            </a:r>
            <a:endParaRPr/>
          </a:p>
        </p:txBody>
      </p:sp>
      <p:sp>
        <p:nvSpPr>
          <p:cNvPr id="231" name="Google Shape;231;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647a088111_5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647a088111_5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647a088111_5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Define Raga and Rasa here</a:t>
            </a:r>
            <a:endParaRPr/>
          </a:p>
          <a:p>
            <a:pPr marL="0" lvl="0" indent="0" algn="l" rtl="0">
              <a:spcBef>
                <a:spcPts val="0"/>
              </a:spcBef>
              <a:spcAft>
                <a:spcPts val="0"/>
              </a:spcAft>
              <a:buNone/>
            </a:pPr>
            <a:r>
              <a:rPr lang="en-US"/>
              <a:t>Raga: notes, note-to-note, ornamentation: hit notes a certain way, grammar, </a:t>
            </a:r>
            <a:endParaRPr/>
          </a:p>
        </p:txBody>
      </p:sp>
      <p:sp>
        <p:nvSpPr>
          <p:cNvPr id="113" name="Google Shape;11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647a088111_7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647a088111_7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Translation to Humdrum</a:t>
            </a:r>
            <a:endParaRPr/>
          </a:p>
          <a:p>
            <a:pPr marL="0" lvl="0" indent="0" algn="l" rtl="0">
              <a:spcBef>
                <a:spcPts val="0"/>
              </a:spcBef>
              <a:spcAft>
                <a:spcPts val="0"/>
              </a:spcAft>
              <a:buNone/>
            </a:pPr>
            <a:r>
              <a:rPr lang="en-US"/>
              <a:t>Scale: noisy</a:t>
            </a:r>
            <a:endParaRPr/>
          </a:p>
          <a:p>
            <a:pPr marL="0" lvl="0" indent="0" algn="l" rtl="0">
              <a:spcBef>
                <a:spcPts val="0"/>
              </a:spcBef>
              <a:spcAft>
                <a:spcPts val="0"/>
              </a:spcAft>
              <a:buNone/>
            </a:pPr>
            <a:r>
              <a:rPr lang="en-US"/>
              <a:t>Ornamentation: noisys</a:t>
            </a:r>
            <a:endParaRPr/>
          </a:p>
          <a:p>
            <a:pPr marL="0" lvl="0" indent="0" algn="l" rtl="0">
              <a:spcBef>
                <a:spcPts val="0"/>
              </a:spcBef>
              <a:spcAft>
                <a:spcPts val="0"/>
              </a:spcAft>
              <a:buNone/>
            </a:pPr>
            <a:endParaRPr/>
          </a:p>
        </p:txBody>
      </p:sp>
      <p:sp>
        <p:nvSpPr>
          <p:cNvPr id="188" name="Google Shape;188;g1647a088111_7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647a088111_7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647a088111_7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Earliest hints at linking art -&gt; emotion</a:t>
            </a:r>
            <a:endParaRPr/>
          </a:p>
          <a:p>
            <a:pPr marL="0" lvl="0" indent="0" algn="l" rtl="0">
              <a:spcBef>
                <a:spcPts val="0"/>
              </a:spcBef>
              <a:spcAft>
                <a:spcPts val="0"/>
              </a:spcAft>
              <a:buNone/>
            </a:pPr>
            <a:r>
              <a:rPr lang="en-US"/>
              <a:t>Today, evolved into Raga-&gt; Rasas</a:t>
            </a:r>
            <a:endParaRPr/>
          </a:p>
        </p:txBody>
      </p:sp>
      <p:sp>
        <p:nvSpPr>
          <p:cNvPr id="123" name="Google Shape;123;g1647a088111_7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a468843109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1a468843109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1a468843109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647a088111_7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647a088111_7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Due to the very time consuming process of manual transcriptions and scarce data available in HCM, we decided to pick an existing dataset, so Convenience sampling</a:t>
            </a:r>
          </a:p>
          <a:p>
            <a:pPr marL="0" lvl="0" indent="0" algn="l" rtl="0">
              <a:spcBef>
                <a:spcPts val="0"/>
              </a:spcBef>
              <a:spcAft>
                <a:spcPts val="0"/>
              </a:spcAft>
              <a:buNone/>
            </a:pPr>
            <a:endParaRPr dirty="0"/>
          </a:p>
        </p:txBody>
      </p:sp>
      <p:sp>
        <p:nvSpPr>
          <p:cNvPr id="224" name="Google Shape;224;g1647a088111_7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rPr>
              <a:t>Inter-rasa comparison</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021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 get note counts, and between each pair of ragas. Each raga is 12 dimensional vector of a raga, we calculate a distance. Metric we chose is the earth mover’s distance.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0770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Jaijaivanti</a:t>
            </a:r>
            <a:r>
              <a:rPr lang="en-US" dirty="0"/>
              <a:t> really dissimilar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3311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322F2D"/>
        </a:solidFill>
        <a:effectLst/>
      </p:bgPr>
    </p:bg>
    <p:spTree>
      <p:nvGrpSpPr>
        <p:cNvPr id="1" name="Shape 15"/>
        <p:cNvGrpSpPr/>
        <p:nvPr/>
      </p:nvGrpSpPr>
      <p:grpSpPr>
        <a:xfrm>
          <a:off x="0" y="0"/>
          <a:ext cx="0" cy="0"/>
          <a:chOff x="0" y="0"/>
          <a:chExt cx="0" cy="0"/>
        </a:xfrm>
      </p:grpSpPr>
      <p:sp>
        <p:nvSpPr>
          <p:cNvPr id="16" name="Google Shape;16;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30"/>
          <p:cNvSpPr/>
          <p:nvPr/>
        </p:nvSpPr>
        <p:spPr>
          <a:xfrm>
            <a:off x="0" y="0"/>
            <a:ext cx="12200707" cy="1277896"/>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20" name="Google Shape;20;p30"/>
          <p:cNvGrpSpPr/>
          <p:nvPr/>
        </p:nvGrpSpPr>
        <p:grpSpPr>
          <a:xfrm>
            <a:off x="8301944" y="451671"/>
            <a:ext cx="3829622" cy="826225"/>
            <a:chOff x="7041526" y="846654"/>
            <a:chExt cx="3829622" cy="826225"/>
          </a:xfrm>
        </p:grpSpPr>
        <p:pic>
          <p:nvPicPr>
            <p:cNvPr id="21" name="Google Shape;21;p30"/>
            <p:cNvPicPr preferRelativeResize="0"/>
            <p:nvPr/>
          </p:nvPicPr>
          <p:blipFill rotWithShape="1">
            <a:blip r:embed="rId2">
              <a:alphaModFix/>
            </a:blip>
            <a:srcRect/>
            <a:stretch/>
          </p:blipFill>
          <p:spPr>
            <a:xfrm>
              <a:off x="7041526" y="846654"/>
              <a:ext cx="3829622" cy="826225"/>
            </a:xfrm>
            <a:prstGeom prst="rect">
              <a:avLst/>
            </a:prstGeom>
            <a:solidFill>
              <a:srgbClr val="E1BA3B"/>
            </a:solidFill>
            <a:ln>
              <a:noFill/>
            </a:ln>
          </p:spPr>
        </p:pic>
        <p:sp>
          <p:nvSpPr>
            <p:cNvPr id="22" name="Google Shape;22;p30"/>
            <p:cNvSpPr/>
            <p:nvPr/>
          </p:nvSpPr>
          <p:spPr>
            <a:xfrm>
              <a:off x="8472860" y="1461168"/>
              <a:ext cx="1091553" cy="211711"/>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4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4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00" name="Google Shape;10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566931" y="554200"/>
            <a:ext cx="2444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377471" y="949521"/>
            <a:ext cx="8325600" cy="511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Clr>
                <a:schemeClr val="lt1"/>
              </a:buClr>
              <a:buSzPts val="4800"/>
              <a:buNone/>
              <a:defRPr sz="6400">
                <a:solidFill>
                  <a:schemeClr val="lt1"/>
                </a:solidFill>
              </a:defRPr>
            </a:lvl2pPr>
            <a:lvl3pPr lvl="2" rtl="0">
              <a:spcBef>
                <a:spcPts val="0"/>
              </a:spcBef>
              <a:spcAft>
                <a:spcPts val="0"/>
              </a:spcAft>
              <a:buClr>
                <a:schemeClr val="lt1"/>
              </a:buClr>
              <a:buSzPts val="4800"/>
              <a:buNone/>
              <a:defRPr sz="6400">
                <a:solidFill>
                  <a:schemeClr val="lt1"/>
                </a:solidFill>
              </a:defRPr>
            </a:lvl3pPr>
            <a:lvl4pPr lvl="3" rtl="0">
              <a:spcBef>
                <a:spcPts val="0"/>
              </a:spcBef>
              <a:spcAft>
                <a:spcPts val="0"/>
              </a:spcAft>
              <a:buClr>
                <a:schemeClr val="lt1"/>
              </a:buClr>
              <a:buSzPts val="4800"/>
              <a:buNone/>
              <a:defRPr sz="6400">
                <a:solidFill>
                  <a:schemeClr val="lt1"/>
                </a:solidFill>
              </a:defRPr>
            </a:lvl4pPr>
            <a:lvl5pPr lvl="4" rtl="0">
              <a:spcBef>
                <a:spcPts val="0"/>
              </a:spcBef>
              <a:spcAft>
                <a:spcPts val="0"/>
              </a:spcAft>
              <a:buClr>
                <a:schemeClr val="lt1"/>
              </a:buClr>
              <a:buSzPts val="4800"/>
              <a:buNone/>
              <a:defRPr sz="6400">
                <a:solidFill>
                  <a:schemeClr val="lt1"/>
                </a:solidFill>
              </a:defRPr>
            </a:lvl5pPr>
            <a:lvl6pPr lvl="5" rtl="0">
              <a:spcBef>
                <a:spcPts val="0"/>
              </a:spcBef>
              <a:spcAft>
                <a:spcPts val="0"/>
              </a:spcAft>
              <a:buClr>
                <a:schemeClr val="lt1"/>
              </a:buClr>
              <a:buSzPts val="4800"/>
              <a:buNone/>
              <a:defRPr sz="6400">
                <a:solidFill>
                  <a:schemeClr val="lt1"/>
                </a:solidFill>
              </a:defRPr>
            </a:lvl6pPr>
            <a:lvl7pPr lvl="6" rtl="0">
              <a:spcBef>
                <a:spcPts val="0"/>
              </a:spcBef>
              <a:spcAft>
                <a:spcPts val="0"/>
              </a:spcAft>
              <a:buClr>
                <a:schemeClr val="lt1"/>
              </a:buClr>
              <a:buSzPts val="4800"/>
              <a:buNone/>
              <a:defRPr sz="6400">
                <a:solidFill>
                  <a:schemeClr val="lt1"/>
                </a:solidFill>
              </a:defRPr>
            </a:lvl7pPr>
            <a:lvl8pPr lvl="7" rtl="0">
              <a:spcBef>
                <a:spcPts val="0"/>
              </a:spcBef>
              <a:spcAft>
                <a:spcPts val="0"/>
              </a:spcAft>
              <a:buClr>
                <a:schemeClr val="lt1"/>
              </a:buClr>
              <a:buSzPts val="4800"/>
              <a:buNone/>
              <a:defRPr sz="6400">
                <a:solidFill>
                  <a:schemeClr val="lt1"/>
                </a:solidFill>
              </a:defRPr>
            </a:lvl8pPr>
            <a:lvl9pPr lvl="8" rtl="0">
              <a:spcBef>
                <a:spcPts val="0"/>
              </a:spcBef>
              <a:spcAft>
                <a:spcPts val="0"/>
              </a:spcAft>
              <a:buClr>
                <a:schemeClr val="lt1"/>
              </a:buClr>
              <a:buSzPts val="4800"/>
              <a:buNone/>
              <a:defRPr sz="6400">
                <a:solidFill>
                  <a:schemeClr val="lt1"/>
                </a:solidFill>
              </a:defRPr>
            </a:lvl9pPr>
          </a:lstStyle>
          <a:p>
            <a:endParaRPr/>
          </a:p>
        </p:txBody>
      </p:sp>
      <p:sp>
        <p:nvSpPr>
          <p:cNvPr id="47" name="Google Shape;47;p8"/>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1381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322F2D"/>
        </a:solidFill>
        <a:effectLst/>
      </p:bgPr>
    </p:bg>
    <p:spTree>
      <p:nvGrpSpPr>
        <p:cNvPr id="1" name="Shape 23"/>
        <p:cNvGrpSpPr/>
        <p:nvPr/>
      </p:nvGrpSpPr>
      <p:grpSpPr>
        <a:xfrm>
          <a:off x="0" y="0"/>
          <a:ext cx="0" cy="0"/>
          <a:chOff x="0" y="0"/>
          <a:chExt cx="0" cy="0"/>
        </a:xfrm>
      </p:grpSpPr>
      <p:sp>
        <p:nvSpPr>
          <p:cNvPr id="24" name="Google Shape;2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6" name="Google Shape;2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31"/>
          <p:cNvSpPr/>
          <p:nvPr/>
        </p:nvSpPr>
        <p:spPr>
          <a:xfrm>
            <a:off x="0" y="0"/>
            <a:ext cx="12200707" cy="1277896"/>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0" name="Google Shape;30;p31"/>
          <p:cNvGrpSpPr/>
          <p:nvPr/>
        </p:nvGrpSpPr>
        <p:grpSpPr>
          <a:xfrm>
            <a:off x="8301944" y="451671"/>
            <a:ext cx="3829622" cy="826225"/>
            <a:chOff x="7041526" y="846654"/>
            <a:chExt cx="3829622" cy="826225"/>
          </a:xfrm>
        </p:grpSpPr>
        <p:pic>
          <p:nvPicPr>
            <p:cNvPr id="31" name="Google Shape;31;p31"/>
            <p:cNvPicPr preferRelativeResize="0"/>
            <p:nvPr/>
          </p:nvPicPr>
          <p:blipFill rotWithShape="1">
            <a:blip r:embed="rId2">
              <a:alphaModFix/>
            </a:blip>
            <a:srcRect/>
            <a:stretch/>
          </p:blipFill>
          <p:spPr>
            <a:xfrm>
              <a:off x="7041526" y="846654"/>
              <a:ext cx="3829622" cy="826225"/>
            </a:xfrm>
            <a:prstGeom prst="rect">
              <a:avLst/>
            </a:prstGeom>
            <a:solidFill>
              <a:srgbClr val="E1BA3B"/>
            </a:solidFill>
            <a:ln>
              <a:noFill/>
            </a:ln>
          </p:spPr>
        </p:pic>
        <p:sp>
          <p:nvSpPr>
            <p:cNvPr id="32" name="Google Shape;32;p31"/>
            <p:cNvSpPr/>
            <p:nvPr/>
          </p:nvSpPr>
          <p:spPr>
            <a:xfrm>
              <a:off x="8472860" y="1461168"/>
              <a:ext cx="1091553" cy="211711"/>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322F2D"/>
        </a:solidFill>
        <a:effectLst/>
      </p:bgPr>
    </p:bg>
    <p:spTree>
      <p:nvGrpSpPr>
        <p:cNvPr id="1" name="Shape 33"/>
        <p:cNvGrpSpPr/>
        <p:nvPr/>
      </p:nvGrpSpPr>
      <p:grpSpPr>
        <a:xfrm>
          <a:off x="0" y="0"/>
          <a:ext cx="0" cy="0"/>
          <a:chOff x="0" y="0"/>
          <a:chExt cx="0" cy="0"/>
        </a:xfrm>
      </p:grpSpPr>
      <p:sp>
        <p:nvSpPr>
          <p:cNvPr id="34" name="Google Shape;3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32"/>
          <p:cNvSpPr/>
          <p:nvPr/>
        </p:nvSpPr>
        <p:spPr>
          <a:xfrm>
            <a:off x="0" y="0"/>
            <a:ext cx="12200707" cy="1277896"/>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38" name="Google Shape;38;p32"/>
          <p:cNvGrpSpPr/>
          <p:nvPr/>
        </p:nvGrpSpPr>
        <p:grpSpPr>
          <a:xfrm>
            <a:off x="8301944" y="451671"/>
            <a:ext cx="3829622" cy="826225"/>
            <a:chOff x="7041526" y="846654"/>
            <a:chExt cx="3829622" cy="826225"/>
          </a:xfrm>
        </p:grpSpPr>
        <p:pic>
          <p:nvPicPr>
            <p:cNvPr id="39" name="Google Shape;39;p32"/>
            <p:cNvPicPr preferRelativeResize="0"/>
            <p:nvPr/>
          </p:nvPicPr>
          <p:blipFill rotWithShape="1">
            <a:blip r:embed="rId2">
              <a:alphaModFix/>
            </a:blip>
            <a:srcRect/>
            <a:stretch/>
          </p:blipFill>
          <p:spPr>
            <a:xfrm>
              <a:off x="7041526" y="846654"/>
              <a:ext cx="3829622" cy="826225"/>
            </a:xfrm>
            <a:prstGeom prst="rect">
              <a:avLst/>
            </a:prstGeom>
            <a:solidFill>
              <a:srgbClr val="E1BA3B"/>
            </a:solidFill>
            <a:ln>
              <a:noFill/>
            </a:ln>
          </p:spPr>
        </p:pic>
        <p:sp>
          <p:nvSpPr>
            <p:cNvPr id="40" name="Google Shape;40;p32"/>
            <p:cNvSpPr/>
            <p:nvPr/>
          </p:nvSpPr>
          <p:spPr>
            <a:xfrm>
              <a:off x="8472860" y="1461168"/>
              <a:ext cx="1091553" cy="211711"/>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3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44" name="Google Shape;4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33"/>
          <p:cNvPicPr preferRelativeResize="0"/>
          <p:nvPr/>
        </p:nvPicPr>
        <p:blipFill rotWithShape="1">
          <a:blip r:embed="rId2">
            <a:alphaModFix/>
          </a:blip>
          <a:srcRect/>
          <a:stretch/>
        </p:blipFill>
        <p:spPr>
          <a:xfrm>
            <a:off x="7032819" y="184971"/>
            <a:ext cx="3829622" cy="826225"/>
          </a:xfrm>
          <a:prstGeom prst="rect">
            <a:avLst/>
          </a:prstGeom>
          <a:noFill/>
          <a:ln>
            <a:noFill/>
          </a:ln>
        </p:spPr>
      </p:pic>
      <p:sp>
        <p:nvSpPr>
          <p:cNvPr id="48" name="Google Shape;48;p33"/>
          <p:cNvSpPr/>
          <p:nvPr/>
        </p:nvSpPr>
        <p:spPr>
          <a:xfrm>
            <a:off x="0" y="0"/>
            <a:ext cx="12200707" cy="1277896"/>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9" name="Google Shape;49;p33"/>
          <p:cNvGrpSpPr/>
          <p:nvPr/>
        </p:nvGrpSpPr>
        <p:grpSpPr>
          <a:xfrm>
            <a:off x="8301944" y="451671"/>
            <a:ext cx="3829622" cy="826225"/>
            <a:chOff x="7041526" y="846654"/>
            <a:chExt cx="3829622" cy="826225"/>
          </a:xfrm>
        </p:grpSpPr>
        <p:pic>
          <p:nvPicPr>
            <p:cNvPr id="50" name="Google Shape;50;p33"/>
            <p:cNvPicPr preferRelativeResize="0"/>
            <p:nvPr/>
          </p:nvPicPr>
          <p:blipFill rotWithShape="1">
            <a:blip r:embed="rId2">
              <a:alphaModFix/>
            </a:blip>
            <a:srcRect/>
            <a:stretch/>
          </p:blipFill>
          <p:spPr>
            <a:xfrm>
              <a:off x="7041526" y="846654"/>
              <a:ext cx="3829622" cy="826225"/>
            </a:xfrm>
            <a:prstGeom prst="rect">
              <a:avLst/>
            </a:prstGeom>
            <a:solidFill>
              <a:srgbClr val="E1BA3B"/>
            </a:solidFill>
            <a:ln>
              <a:noFill/>
            </a:ln>
          </p:spPr>
        </p:pic>
        <p:sp>
          <p:nvSpPr>
            <p:cNvPr id="51" name="Google Shape;51;p33"/>
            <p:cNvSpPr/>
            <p:nvPr/>
          </p:nvSpPr>
          <p:spPr>
            <a:xfrm>
              <a:off x="8472860" y="1461168"/>
              <a:ext cx="1091553" cy="211711"/>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5" name="Google Shape;55;p3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6" name="Google Shape;5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3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2" name="Google Shape;62;p3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3" name="Google Shape;63;p3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400"/>
              <a:buNone/>
              <a:defRPr sz="2400" b="1"/>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64" name="Google Shape;64;p3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36"/>
          <p:cNvSpPr/>
          <p:nvPr/>
        </p:nvSpPr>
        <p:spPr>
          <a:xfrm>
            <a:off x="0" y="0"/>
            <a:ext cx="12200707" cy="1277896"/>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4" name="Google Shape;74;p36"/>
          <p:cNvGrpSpPr/>
          <p:nvPr/>
        </p:nvGrpSpPr>
        <p:grpSpPr>
          <a:xfrm>
            <a:off x="8301944" y="451671"/>
            <a:ext cx="3829622" cy="826225"/>
            <a:chOff x="7041526" y="846654"/>
            <a:chExt cx="3829622" cy="826225"/>
          </a:xfrm>
        </p:grpSpPr>
        <p:pic>
          <p:nvPicPr>
            <p:cNvPr id="75" name="Google Shape;75;p36"/>
            <p:cNvPicPr preferRelativeResize="0"/>
            <p:nvPr/>
          </p:nvPicPr>
          <p:blipFill rotWithShape="1">
            <a:blip r:embed="rId2">
              <a:alphaModFix/>
            </a:blip>
            <a:srcRect/>
            <a:stretch/>
          </p:blipFill>
          <p:spPr>
            <a:xfrm>
              <a:off x="7041526" y="846654"/>
              <a:ext cx="3829622" cy="826225"/>
            </a:xfrm>
            <a:prstGeom prst="rect">
              <a:avLst/>
            </a:prstGeom>
            <a:solidFill>
              <a:srgbClr val="E1BA3B"/>
            </a:solidFill>
            <a:ln>
              <a:noFill/>
            </a:ln>
          </p:spPr>
        </p:pic>
        <p:sp>
          <p:nvSpPr>
            <p:cNvPr id="76" name="Google Shape;76;p36"/>
            <p:cNvSpPr/>
            <p:nvPr/>
          </p:nvSpPr>
          <p:spPr>
            <a:xfrm>
              <a:off x="8472860" y="1461168"/>
              <a:ext cx="1091553" cy="211711"/>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lt1"/>
              </a:buClr>
              <a:buSzPts val="3200"/>
              <a:buChar char="•"/>
              <a:defRPr sz="3200"/>
            </a:lvl1pPr>
            <a:lvl2pPr marL="914400" lvl="1" indent="-406400" algn="l">
              <a:lnSpc>
                <a:spcPct val="90000"/>
              </a:lnSpc>
              <a:spcBef>
                <a:spcPts val="500"/>
              </a:spcBef>
              <a:spcAft>
                <a:spcPts val="0"/>
              </a:spcAft>
              <a:buClr>
                <a:schemeClr val="lt1"/>
              </a:buClr>
              <a:buSzPts val="2800"/>
              <a:buChar char="•"/>
              <a:defRPr sz="2800"/>
            </a:lvl2pPr>
            <a:lvl3pPr marL="1371600" lvl="2" indent="-381000" algn="l">
              <a:lnSpc>
                <a:spcPct val="90000"/>
              </a:lnSpc>
              <a:spcBef>
                <a:spcPts val="500"/>
              </a:spcBef>
              <a:spcAft>
                <a:spcPts val="0"/>
              </a:spcAft>
              <a:buClr>
                <a:schemeClr val="lt1"/>
              </a:buClr>
              <a:buSzPts val="2400"/>
              <a:buChar char="•"/>
              <a:defRPr sz="2400"/>
            </a:lvl3pPr>
            <a:lvl4pPr marL="1828800" lvl="3" indent="-355600" algn="l">
              <a:lnSpc>
                <a:spcPct val="90000"/>
              </a:lnSpc>
              <a:spcBef>
                <a:spcPts val="500"/>
              </a:spcBef>
              <a:spcAft>
                <a:spcPts val="0"/>
              </a:spcAft>
              <a:buClr>
                <a:schemeClr val="lt1"/>
              </a:buClr>
              <a:buSzPts val="2000"/>
              <a:buChar char="•"/>
              <a:defRPr sz="2000"/>
            </a:lvl4pPr>
            <a:lvl5pPr marL="2286000" lvl="4" indent="-355600" algn="l">
              <a:lnSpc>
                <a:spcPct val="90000"/>
              </a:lnSpc>
              <a:spcBef>
                <a:spcPts val="500"/>
              </a:spcBef>
              <a:spcAft>
                <a:spcPts val="0"/>
              </a:spcAft>
              <a:buClr>
                <a:schemeClr val="lt1"/>
              </a:buClr>
              <a:buSzPts val="2000"/>
              <a:buChar char="•"/>
              <a:defRPr sz="2000"/>
            </a:lvl5pPr>
            <a:lvl6pPr marL="2743200" lvl="5" indent="-355600" algn="l">
              <a:lnSpc>
                <a:spcPct val="90000"/>
              </a:lnSpc>
              <a:spcBef>
                <a:spcPts val="5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80" name="Google Shape;80;p3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1" name="Google Shape;8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8"/>
          <p:cNvSpPr>
            <a:spLocks noGrp="1"/>
          </p:cNvSpPr>
          <p:nvPr>
            <p:ph type="pic" idx="2"/>
          </p:nvPr>
        </p:nvSpPr>
        <p:spPr>
          <a:xfrm>
            <a:off x="5183188" y="987425"/>
            <a:ext cx="6172200" cy="4873625"/>
          </a:xfrm>
          <a:prstGeom prst="rect">
            <a:avLst/>
          </a:prstGeom>
          <a:noFill/>
          <a:ln>
            <a:noFill/>
          </a:ln>
        </p:spPr>
      </p:sp>
      <p:sp>
        <p:nvSpPr>
          <p:cNvPr id="87" name="Google Shape;87;p3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8" name="Google Shape;8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humdrum.org/rep/bhatk/index.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2.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
          <p:cNvSpPr txBox="1"/>
          <p:nvPr/>
        </p:nvSpPr>
        <p:spPr>
          <a:xfrm>
            <a:off x="1523999" y="1339959"/>
            <a:ext cx="9144000" cy="1151852"/>
          </a:xfrm>
          <a:prstGeom prst="rect">
            <a:avLst/>
          </a:prstGeom>
          <a:noFill/>
          <a:ln>
            <a:noFill/>
          </a:ln>
        </p:spPr>
        <p:txBody>
          <a:bodyPr spcFirstLastPara="1" wrap="square" lIns="91425" tIns="45700" rIns="91425" bIns="45700" anchor="ctr" anchorCtr="0">
            <a:normAutofit fontScale="97500"/>
          </a:bodyPr>
          <a:lstStyle/>
          <a:p>
            <a:pPr marL="0" marR="0" lvl="0" indent="0" algn="ctr" rtl="0">
              <a:lnSpc>
                <a:spcPct val="90000"/>
              </a:lnSpc>
              <a:spcBef>
                <a:spcPts val="0"/>
              </a:spcBef>
              <a:spcAft>
                <a:spcPts val="0"/>
              </a:spcAft>
              <a:buClr>
                <a:schemeClr val="lt1"/>
              </a:buClr>
              <a:buSzPct val="100000"/>
              <a:buFont typeface="Calibri"/>
              <a:buNone/>
            </a:pPr>
            <a:endParaRPr sz="4000" b="0" i="0" u="none" strike="noStrike" cap="none">
              <a:solidFill>
                <a:schemeClr val="lt1"/>
              </a:solidFill>
              <a:latin typeface="Calibri"/>
              <a:ea typeface="Calibri"/>
              <a:cs typeface="Calibri"/>
              <a:sym typeface="Calibri"/>
            </a:endParaRPr>
          </a:p>
        </p:txBody>
      </p:sp>
      <p:sp>
        <p:nvSpPr>
          <p:cNvPr id="109" name="Google Shape;109;p1"/>
          <p:cNvSpPr txBox="1"/>
          <p:nvPr/>
        </p:nvSpPr>
        <p:spPr>
          <a:xfrm>
            <a:off x="886951" y="1896951"/>
            <a:ext cx="10418100" cy="492438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400"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4300" dirty="0">
                <a:solidFill>
                  <a:schemeClr val="lt1"/>
                </a:solidFill>
                <a:latin typeface="Century Gothic"/>
                <a:ea typeface="Century Gothic"/>
                <a:cs typeface="Century Gothic"/>
                <a:sym typeface="Century Gothic"/>
              </a:rPr>
              <a:t>Finding links between Raga and Rasa: a musicological study</a:t>
            </a:r>
            <a:endParaRPr sz="1300" dirty="0"/>
          </a:p>
          <a:p>
            <a:pPr marL="0" marR="0" lvl="0" indent="0" algn="ctr" rtl="0">
              <a:spcBef>
                <a:spcPts val="0"/>
              </a:spcBef>
              <a:spcAft>
                <a:spcPts val="0"/>
              </a:spcAft>
              <a:buNone/>
            </a:pPr>
            <a:endParaRPr sz="4400" b="0" i="0" u="none" strike="noStrike" cap="none"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endParaRPr sz="4400" b="0" i="0" u="none" strike="noStrike" cap="none"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2400" b="0" i="0" u="none" strike="noStrike" cap="none" dirty="0">
                <a:solidFill>
                  <a:schemeClr val="lt1"/>
                </a:solidFill>
                <a:latin typeface="Century Gothic"/>
                <a:ea typeface="Century Gothic"/>
                <a:cs typeface="Century Gothic"/>
                <a:sym typeface="Century Gothic"/>
              </a:rPr>
              <a:t>Rhythm Jain &amp; Dhruv </a:t>
            </a:r>
            <a:r>
              <a:rPr lang="en-US" sz="2400" b="0" i="0" u="none" strike="noStrike" cap="none" dirty="0" err="1">
                <a:solidFill>
                  <a:schemeClr val="lt1"/>
                </a:solidFill>
                <a:latin typeface="Century Gothic"/>
                <a:ea typeface="Century Gothic"/>
                <a:cs typeface="Century Gothic"/>
                <a:sym typeface="Century Gothic"/>
              </a:rPr>
              <a:t>Pargai</a:t>
            </a:r>
            <a:r>
              <a:rPr lang="en-US" sz="2400" b="0" i="0" u="none" strike="noStrike" cap="none" dirty="0">
                <a:solidFill>
                  <a:schemeClr val="lt1"/>
                </a:solidFill>
                <a:latin typeface="Century Gothic"/>
                <a:ea typeface="Century Gothic"/>
                <a:cs typeface="Century Gothic"/>
                <a:sym typeface="Century Gothic"/>
              </a:rPr>
              <a:t> </a:t>
            </a:r>
            <a:endParaRPr dirty="0"/>
          </a:p>
          <a:p>
            <a:pPr marL="0" marR="0" lvl="0" indent="0" algn="ctr" rtl="0">
              <a:spcBef>
                <a:spcPts val="0"/>
              </a:spcBef>
              <a:spcAft>
                <a:spcPts val="0"/>
              </a:spcAft>
              <a:buNone/>
            </a:pPr>
            <a:r>
              <a:rPr lang="en-US" sz="2400" dirty="0">
                <a:solidFill>
                  <a:schemeClr val="lt1"/>
                </a:solidFill>
                <a:latin typeface="Century Gothic"/>
                <a:ea typeface="Century Gothic"/>
                <a:cs typeface="Century Gothic"/>
                <a:sym typeface="Century Gothic"/>
              </a:rPr>
              <a:t>Dec 5</a:t>
            </a:r>
            <a:r>
              <a:rPr lang="en-US" sz="2400" b="0" i="0" u="none" strike="noStrike" cap="none" dirty="0">
                <a:solidFill>
                  <a:schemeClr val="lt1"/>
                </a:solidFill>
                <a:latin typeface="Century Gothic"/>
                <a:ea typeface="Century Gothic"/>
                <a:cs typeface="Century Gothic"/>
                <a:sym typeface="Century Gothic"/>
              </a:rPr>
              <a:t>, 2022</a:t>
            </a:r>
            <a:endParaRPr dirty="0"/>
          </a:p>
          <a:p>
            <a:pPr marL="0" marR="0" lvl="0" indent="0" algn="ctr" rtl="0">
              <a:spcBef>
                <a:spcPts val="0"/>
              </a:spcBef>
              <a:spcAft>
                <a:spcPts val="0"/>
              </a:spcAft>
              <a:buNone/>
            </a:pPr>
            <a:endParaRPr sz="2000" b="0" i="0" u="none" strike="noStrike" cap="non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sz="2800" dirty="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g1647a088111_7_56">
            <a:extLst>
              <a:ext uri="{FF2B5EF4-FFF2-40B4-BE49-F238E27FC236}">
                <a16:creationId xmlns:a16="http://schemas.microsoft.com/office/drawing/2014/main" id="{9061CB3E-3E13-254F-2B04-FE55249D94F8}"/>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err="1">
                <a:solidFill>
                  <a:schemeClr val="dk1"/>
                </a:solidFill>
              </a:rPr>
              <a:t>Adbhut</a:t>
            </a:r>
            <a:r>
              <a:rPr lang="en-US" sz="4000" dirty="0">
                <a:solidFill>
                  <a:schemeClr val="dk1"/>
                </a:solidFill>
              </a:rPr>
              <a:t> (Wonderment)</a:t>
            </a:r>
          </a:p>
        </p:txBody>
      </p:sp>
      <p:pic>
        <p:nvPicPr>
          <p:cNvPr id="7" name="Picture 6">
            <a:extLst>
              <a:ext uri="{FF2B5EF4-FFF2-40B4-BE49-F238E27FC236}">
                <a16:creationId xmlns:a16="http://schemas.microsoft.com/office/drawing/2014/main" id="{4BBE6F5C-CD84-EFF8-C2F5-E29FD20CE802}"/>
              </a:ext>
            </a:extLst>
          </p:cNvPr>
          <p:cNvPicPr>
            <a:picLocks noChangeAspect="1"/>
          </p:cNvPicPr>
          <p:nvPr/>
        </p:nvPicPr>
        <p:blipFill>
          <a:blip r:embed="rId3"/>
          <a:stretch>
            <a:fillRect/>
          </a:stretch>
        </p:blipFill>
        <p:spPr>
          <a:xfrm>
            <a:off x="3754581" y="1342506"/>
            <a:ext cx="5017415" cy="5515494"/>
          </a:xfrm>
          <a:prstGeom prst="rect">
            <a:avLst/>
          </a:prstGeom>
        </p:spPr>
      </p:pic>
    </p:spTree>
    <p:extLst>
      <p:ext uri="{BB962C8B-B14F-4D97-AF65-F5344CB8AC3E}">
        <p14:creationId xmlns:p14="http://schemas.microsoft.com/office/powerpoint/2010/main" val="292662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g1647a088111_7_56">
            <a:extLst>
              <a:ext uri="{FF2B5EF4-FFF2-40B4-BE49-F238E27FC236}">
                <a16:creationId xmlns:a16="http://schemas.microsoft.com/office/drawing/2014/main" id="{9061CB3E-3E13-254F-2B04-FE55249D94F8}"/>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Bhakti (Devotion, Peace)</a:t>
            </a:r>
          </a:p>
        </p:txBody>
      </p:sp>
      <p:pic>
        <p:nvPicPr>
          <p:cNvPr id="3" name="Picture 2">
            <a:extLst>
              <a:ext uri="{FF2B5EF4-FFF2-40B4-BE49-F238E27FC236}">
                <a16:creationId xmlns:a16="http://schemas.microsoft.com/office/drawing/2014/main" id="{E2876BB0-C35A-08F5-9323-D066505000BD}"/>
              </a:ext>
            </a:extLst>
          </p:cNvPr>
          <p:cNvPicPr>
            <a:picLocks noChangeAspect="1"/>
          </p:cNvPicPr>
          <p:nvPr/>
        </p:nvPicPr>
        <p:blipFill>
          <a:blip r:embed="rId3"/>
          <a:stretch>
            <a:fillRect/>
          </a:stretch>
        </p:blipFill>
        <p:spPr>
          <a:xfrm>
            <a:off x="4193628" y="1352966"/>
            <a:ext cx="4963072" cy="5416133"/>
          </a:xfrm>
          <a:prstGeom prst="rect">
            <a:avLst/>
          </a:prstGeom>
        </p:spPr>
      </p:pic>
    </p:spTree>
    <p:extLst>
      <p:ext uri="{BB962C8B-B14F-4D97-AF65-F5344CB8AC3E}">
        <p14:creationId xmlns:p14="http://schemas.microsoft.com/office/powerpoint/2010/main" val="202094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g1647a088111_7_56">
            <a:extLst>
              <a:ext uri="{FF2B5EF4-FFF2-40B4-BE49-F238E27FC236}">
                <a16:creationId xmlns:a16="http://schemas.microsoft.com/office/drawing/2014/main" id="{9061CB3E-3E13-254F-2B04-FE55249D94F8}"/>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Karuna (Sadness)</a:t>
            </a:r>
          </a:p>
        </p:txBody>
      </p:sp>
      <p:pic>
        <p:nvPicPr>
          <p:cNvPr id="2" name="Picture 1">
            <a:extLst>
              <a:ext uri="{FF2B5EF4-FFF2-40B4-BE49-F238E27FC236}">
                <a16:creationId xmlns:a16="http://schemas.microsoft.com/office/drawing/2014/main" id="{731C5B2F-C013-6AA2-8EE2-8729759C3F1E}"/>
              </a:ext>
            </a:extLst>
          </p:cNvPr>
          <p:cNvPicPr>
            <a:picLocks noChangeAspect="1"/>
          </p:cNvPicPr>
          <p:nvPr/>
        </p:nvPicPr>
        <p:blipFill>
          <a:blip r:embed="rId3"/>
          <a:stretch>
            <a:fillRect/>
          </a:stretch>
        </p:blipFill>
        <p:spPr>
          <a:xfrm>
            <a:off x="3673365" y="1337055"/>
            <a:ext cx="5130362" cy="5520945"/>
          </a:xfrm>
          <a:prstGeom prst="rect">
            <a:avLst/>
          </a:prstGeom>
        </p:spPr>
      </p:pic>
    </p:spTree>
    <p:extLst>
      <p:ext uri="{BB962C8B-B14F-4D97-AF65-F5344CB8AC3E}">
        <p14:creationId xmlns:p14="http://schemas.microsoft.com/office/powerpoint/2010/main" val="3052056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0C6A34-2BFC-E254-D7F4-D8E6517979F0}"/>
              </a:ext>
            </a:extLst>
          </p:cNvPr>
          <p:cNvPicPr>
            <a:picLocks noChangeAspect="1"/>
          </p:cNvPicPr>
          <p:nvPr/>
        </p:nvPicPr>
        <p:blipFill>
          <a:blip r:embed="rId3"/>
          <a:stretch>
            <a:fillRect/>
          </a:stretch>
        </p:blipFill>
        <p:spPr>
          <a:xfrm>
            <a:off x="3636380" y="1571687"/>
            <a:ext cx="4637805" cy="4943011"/>
          </a:xfrm>
          <a:prstGeom prst="rect">
            <a:avLst/>
          </a:prstGeom>
        </p:spPr>
      </p:pic>
      <p:sp>
        <p:nvSpPr>
          <p:cNvPr id="5" name="Google Shape;125;g1647a088111_7_56">
            <a:extLst>
              <a:ext uri="{FF2B5EF4-FFF2-40B4-BE49-F238E27FC236}">
                <a16:creationId xmlns:a16="http://schemas.microsoft.com/office/drawing/2014/main" id="{9061CB3E-3E13-254F-2B04-FE55249D94F8}"/>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Karuna (Compassion, sadness)</a:t>
            </a:r>
          </a:p>
        </p:txBody>
      </p:sp>
    </p:spTree>
    <p:extLst>
      <p:ext uri="{BB962C8B-B14F-4D97-AF65-F5344CB8AC3E}">
        <p14:creationId xmlns:p14="http://schemas.microsoft.com/office/powerpoint/2010/main" val="246853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g1647a088111_7_56">
            <a:extLst>
              <a:ext uri="{FF2B5EF4-FFF2-40B4-BE49-F238E27FC236}">
                <a16:creationId xmlns:a16="http://schemas.microsoft.com/office/drawing/2014/main" id="{9061CB3E-3E13-254F-2B04-FE55249D94F8}"/>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err="1">
                <a:solidFill>
                  <a:schemeClr val="dk1"/>
                </a:solidFill>
              </a:rPr>
              <a:t>Shringar</a:t>
            </a:r>
            <a:r>
              <a:rPr lang="en-US" sz="4000" dirty="0">
                <a:solidFill>
                  <a:schemeClr val="dk1"/>
                </a:solidFill>
              </a:rPr>
              <a:t> (Love)</a:t>
            </a:r>
          </a:p>
        </p:txBody>
      </p:sp>
      <p:pic>
        <p:nvPicPr>
          <p:cNvPr id="2" name="Picture 1">
            <a:extLst>
              <a:ext uri="{FF2B5EF4-FFF2-40B4-BE49-F238E27FC236}">
                <a16:creationId xmlns:a16="http://schemas.microsoft.com/office/drawing/2014/main" id="{B962706E-683C-C6CA-08F0-E190E4AF5075}"/>
              </a:ext>
            </a:extLst>
          </p:cNvPr>
          <p:cNvPicPr>
            <a:picLocks noChangeAspect="1"/>
          </p:cNvPicPr>
          <p:nvPr/>
        </p:nvPicPr>
        <p:blipFill>
          <a:blip r:embed="rId3"/>
          <a:stretch>
            <a:fillRect/>
          </a:stretch>
        </p:blipFill>
        <p:spPr>
          <a:xfrm>
            <a:off x="3158835" y="1317558"/>
            <a:ext cx="5414543" cy="5429605"/>
          </a:xfrm>
          <a:prstGeom prst="rect">
            <a:avLst/>
          </a:prstGeom>
        </p:spPr>
      </p:pic>
    </p:spTree>
    <p:extLst>
      <p:ext uri="{BB962C8B-B14F-4D97-AF65-F5344CB8AC3E}">
        <p14:creationId xmlns:p14="http://schemas.microsoft.com/office/powerpoint/2010/main" val="151769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g1647a088111_7_56">
            <a:extLst>
              <a:ext uri="{FF2B5EF4-FFF2-40B4-BE49-F238E27FC236}">
                <a16:creationId xmlns:a16="http://schemas.microsoft.com/office/drawing/2014/main" id="{BD686E50-90D4-CC8B-5E22-951BBEDBF81A}"/>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Inter-rasa comparison</a:t>
            </a:r>
          </a:p>
        </p:txBody>
      </p:sp>
      <p:pic>
        <p:nvPicPr>
          <p:cNvPr id="6" name="Picture 5">
            <a:extLst>
              <a:ext uri="{FF2B5EF4-FFF2-40B4-BE49-F238E27FC236}">
                <a16:creationId xmlns:a16="http://schemas.microsoft.com/office/drawing/2014/main" id="{7051D447-71CC-6982-7542-73ED5F4E6BE2}"/>
              </a:ext>
            </a:extLst>
          </p:cNvPr>
          <p:cNvPicPr>
            <a:picLocks noChangeAspect="1"/>
          </p:cNvPicPr>
          <p:nvPr/>
        </p:nvPicPr>
        <p:blipFill>
          <a:blip r:embed="rId3"/>
          <a:stretch>
            <a:fillRect/>
          </a:stretch>
        </p:blipFill>
        <p:spPr>
          <a:xfrm>
            <a:off x="2300997" y="1669002"/>
            <a:ext cx="7590006" cy="4666940"/>
          </a:xfrm>
          <a:prstGeom prst="rect">
            <a:avLst/>
          </a:prstGeom>
        </p:spPr>
      </p:pic>
      <p:sp>
        <p:nvSpPr>
          <p:cNvPr id="2" name="TextBox 1">
            <a:extLst>
              <a:ext uri="{FF2B5EF4-FFF2-40B4-BE49-F238E27FC236}">
                <a16:creationId xmlns:a16="http://schemas.microsoft.com/office/drawing/2014/main" id="{36FA3E32-2F59-5DB9-2335-057E0DAE4E8D}"/>
              </a:ext>
            </a:extLst>
          </p:cNvPr>
          <p:cNvSpPr txBox="1"/>
          <p:nvPr/>
        </p:nvSpPr>
        <p:spPr>
          <a:xfrm>
            <a:off x="3601545" y="5997388"/>
            <a:ext cx="658222" cy="338554"/>
          </a:xfrm>
          <a:prstGeom prst="rect">
            <a:avLst/>
          </a:prstGeom>
          <a:solidFill>
            <a:schemeClr val="tx2"/>
          </a:solidFill>
        </p:spPr>
        <p:txBody>
          <a:bodyPr wrap="square" rtlCol="0">
            <a:spAutoFit/>
          </a:bodyPr>
          <a:lstStyle/>
          <a:p>
            <a:r>
              <a:rPr lang="en-US" sz="1500" dirty="0">
                <a:solidFill>
                  <a:schemeClr val="tx1"/>
                </a:solidFill>
              </a:rPr>
              <a:t>N= </a:t>
            </a:r>
            <a:r>
              <a:rPr lang="en-US" sz="1600" dirty="0">
                <a:solidFill>
                  <a:schemeClr val="tx1"/>
                </a:solidFill>
              </a:rPr>
              <a:t>5</a:t>
            </a:r>
            <a:endParaRPr lang="en-US" sz="1500" dirty="0">
              <a:solidFill>
                <a:schemeClr val="tx1"/>
              </a:solidFill>
            </a:endParaRPr>
          </a:p>
        </p:txBody>
      </p:sp>
      <p:sp>
        <p:nvSpPr>
          <p:cNvPr id="3" name="TextBox 2">
            <a:extLst>
              <a:ext uri="{FF2B5EF4-FFF2-40B4-BE49-F238E27FC236}">
                <a16:creationId xmlns:a16="http://schemas.microsoft.com/office/drawing/2014/main" id="{100EB667-9815-2BEA-103A-2EE458CEB12B}"/>
              </a:ext>
            </a:extLst>
          </p:cNvPr>
          <p:cNvSpPr txBox="1"/>
          <p:nvPr/>
        </p:nvSpPr>
        <p:spPr>
          <a:xfrm>
            <a:off x="4779856" y="5997429"/>
            <a:ext cx="780459" cy="338554"/>
          </a:xfrm>
          <a:prstGeom prst="rect">
            <a:avLst/>
          </a:prstGeom>
          <a:solidFill>
            <a:schemeClr val="tx2"/>
          </a:solidFill>
        </p:spPr>
        <p:txBody>
          <a:bodyPr wrap="square" rtlCol="0">
            <a:spAutoFit/>
          </a:bodyPr>
          <a:lstStyle/>
          <a:p>
            <a:r>
              <a:rPr lang="en-US" sz="1500" dirty="0">
                <a:solidFill>
                  <a:schemeClr val="tx1"/>
                </a:solidFill>
              </a:rPr>
              <a:t>N= </a:t>
            </a:r>
            <a:r>
              <a:rPr lang="en-US" sz="1600" dirty="0">
                <a:solidFill>
                  <a:schemeClr val="tx1"/>
                </a:solidFill>
              </a:rPr>
              <a:t>32</a:t>
            </a:r>
            <a:endParaRPr lang="en-US" sz="1500" dirty="0">
              <a:solidFill>
                <a:schemeClr val="tx1"/>
              </a:solidFill>
            </a:endParaRPr>
          </a:p>
        </p:txBody>
      </p:sp>
      <p:sp>
        <p:nvSpPr>
          <p:cNvPr id="4" name="TextBox 3">
            <a:extLst>
              <a:ext uri="{FF2B5EF4-FFF2-40B4-BE49-F238E27FC236}">
                <a16:creationId xmlns:a16="http://schemas.microsoft.com/office/drawing/2014/main" id="{93DA4B97-3845-ADA2-D715-3DA5EF83E2E6}"/>
              </a:ext>
            </a:extLst>
          </p:cNvPr>
          <p:cNvSpPr txBox="1"/>
          <p:nvPr/>
        </p:nvSpPr>
        <p:spPr>
          <a:xfrm>
            <a:off x="6096000" y="5997388"/>
            <a:ext cx="780459" cy="338554"/>
          </a:xfrm>
          <a:prstGeom prst="rect">
            <a:avLst/>
          </a:prstGeom>
          <a:solidFill>
            <a:schemeClr val="tx2"/>
          </a:solidFill>
        </p:spPr>
        <p:txBody>
          <a:bodyPr wrap="square" rtlCol="0">
            <a:spAutoFit/>
          </a:bodyPr>
          <a:lstStyle/>
          <a:p>
            <a:r>
              <a:rPr lang="en-US" sz="1500" dirty="0">
                <a:solidFill>
                  <a:schemeClr val="tx1"/>
                </a:solidFill>
              </a:rPr>
              <a:t>N= </a:t>
            </a:r>
            <a:r>
              <a:rPr lang="en-US" sz="1600" dirty="0">
                <a:solidFill>
                  <a:schemeClr val="tx1"/>
                </a:solidFill>
              </a:rPr>
              <a:t>5</a:t>
            </a:r>
            <a:endParaRPr lang="en-US" sz="1500" dirty="0">
              <a:solidFill>
                <a:schemeClr val="tx1"/>
              </a:solidFill>
            </a:endParaRPr>
          </a:p>
        </p:txBody>
      </p:sp>
      <p:sp>
        <p:nvSpPr>
          <p:cNvPr id="7" name="TextBox 6">
            <a:extLst>
              <a:ext uri="{FF2B5EF4-FFF2-40B4-BE49-F238E27FC236}">
                <a16:creationId xmlns:a16="http://schemas.microsoft.com/office/drawing/2014/main" id="{8C88227B-0A2A-B270-DC0E-D5A838FB2AAB}"/>
              </a:ext>
            </a:extLst>
          </p:cNvPr>
          <p:cNvSpPr txBox="1"/>
          <p:nvPr/>
        </p:nvSpPr>
        <p:spPr>
          <a:xfrm>
            <a:off x="7359251" y="5999437"/>
            <a:ext cx="780459" cy="338554"/>
          </a:xfrm>
          <a:prstGeom prst="rect">
            <a:avLst/>
          </a:prstGeom>
          <a:solidFill>
            <a:schemeClr val="tx2"/>
          </a:solidFill>
        </p:spPr>
        <p:txBody>
          <a:bodyPr wrap="square" rtlCol="0">
            <a:spAutoFit/>
          </a:bodyPr>
          <a:lstStyle/>
          <a:p>
            <a:r>
              <a:rPr lang="en-US" sz="1500" dirty="0">
                <a:solidFill>
                  <a:schemeClr val="tx1"/>
                </a:solidFill>
              </a:rPr>
              <a:t>N= </a:t>
            </a:r>
            <a:r>
              <a:rPr lang="en-US" sz="1600" dirty="0">
                <a:solidFill>
                  <a:schemeClr val="tx1"/>
                </a:solidFill>
              </a:rPr>
              <a:t>13</a:t>
            </a:r>
            <a:endParaRPr lang="en-US" sz="1500" dirty="0">
              <a:solidFill>
                <a:schemeClr val="tx1"/>
              </a:solidFill>
            </a:endParaRPr>
          </a:p>
        </p:txBody>
      </p:sp>
      <p:sp>
        <p:nvSpPr>
          <p:cNvPr id="8" name="TextBox 7">
            <a:extLst>
              <a:ext uri="{FF2B5EF4-FFF2-40B4-BE49-F238E27FC236}">
                <a16:creationId xmlns:a16="http://schemas.microsoft.com/office/drawing/2014/main" id="{69B8CC05-A7BB-A3AA-940B-9DEE893F538E}"/>
              </a:ext>
            </a:extLst>
          </p:cNvPr>
          <p:cNvSpPr txBox="1"/>
          <p:nvPr/>
        </p:nvSpPr>
        <p:spPr>
          <a:xfrm>
            <a:off x="8622502" y="5997388"/>
            <a:ext cx="780459" cy="338554"/>
          </a:xfrm>
          <a:prstGeom prst="rect">
            <a:avLst/>
          </a:prstGeom>
          <a:solidFill>
            <a:schemeClr val="tx2"/>
          </a:solidFill>
        </p:spPr>
        <p:txBody>
          <a:bodyPr wrap="square" rtlCol="0">
            <a:spAutoFit/>
          </a:bodyPr>
          <a:lstStyle/>
          <a:p>
            <a:r>
              <a:rPr lang="en-US" sz="1500" dirty="0">
                <a:solidFill>
                  <a:schemeClr val="tx1"/>
                </a:solidFill>
              </a:rPr>
              <a:t>N= </a:t>
            </a:r>
            <a:r>
              <a:rPr lang="en-US" sz="1600" dirty="0">
                <a:solidFill>
                  <a:schemeClr val="tx1"/>
                </a:solidFill>
              </a:rPr>
              <a:t>10</a:t>
            </a:r>
            <a:endParaRPr lang="en-US" sz="1500" dirty="0">
              <a:solidFill>
                <a:schemeClr val="tx1"/>
              </a:solidFill>
            </a:endParaRPr>
          </a:p>
        </p:txBody>
      </p:sp>
      <p:sp>
        <p:nvSpPr>
          <p:cNvPr id="9" name="TextBox 8">
            <a:extLst>
              <a:ext uri="{FF2B5EF4-FFF2-40B4-BE49-F238E27FC236}">
                <a16:creationId xmlns:a16="http://schemas.microsoft.com/office/drawing/2014/main" id="{8A4219E5-9C0B-B960-A1F3-7B47CAF1CF8B}"/>
              </a:ext>
            </a:extLst>
          </p:cNvPr>
          <p:cNvSpPr txBox="1"/>
          <p:nvPr/>
        </p:nvSpPr>
        <p:spPr>
          <a:xfrm>
            <a:off x="5885533" y="6353115"/>
            <a:ext cx="990926" cy="323165"/>
          </a:xfrm>
          <a:prstGeom prst="rect">
            <a:avLst/>
          </a:prstGeom>
          <a:solidFill>
            <a:schemeClr val="tx2"/>
          </a:solidFill>
        </p:spPr>
        <p:txBody>
          <a:bodyPr wrap="square" rtlCol="0">
            <a:spAutoFit/>
          </a:bodyPr>
          <a:lstStyle/>
          <a:p>
            <a:r>
              <a:rPr lang="en-US" sz="1500" dirty="0">
                <a:solidFill>
                  <a:schemeClr val="tx1"/>
                </a:solidFill>
              </a:rPr>
              <a:t>Rasas -&gt;</a:t>
            </a:r>
          </a:p>
        </p:txBody>
      </p:sp>
    </p:spTree>
    <p:extLst>
      <p:ext uri="{BB962C8B-B14F-4D97-AF65-F5344CB8AC3E}">
        <p14:creationId xmlns:p14="http://schemas.microsoft.com/office/powerpoint/2010/main" val="2686033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25;g1647a088111_7_56">
            <a:extLst>
              <a:ext uri="{FF2B5EF4-FFF2-40B4-BE49-F238E27FC236}">
                <a16:creationId xmlns:a16="http://schemas.microsoft.com/office/drawing/2014/main" id="{34A50B7C-B1B2-8CD1-14E2-12E2F6DA6AF7}"/>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Inter-rasa comparison</a:t>
            </a:r>
          </a:p>
        </p:txBody>
      </p:sp>
      <p:pic>
        <p:nvPicPr>
          <p:cNvPr id="7" name="Picture 6">
            <a:extLst>
              <a:ext uri="{FF2B5EF4-FFF2-40B4-BE49-F238E27FC236}">
                <a16:creationId xmlns:a16="http://schemas.microsoft.com/office/drawing/2014/main" id="{6E523FE6-4B79-CDFE-FC97-0124851526D5}"/>
              </a:ext>
            </a:extLst>
          </p:cNvPr>
          <p:cNvPicPr>
            <a:picLocks noChangeAspect="1"/>
          </p:cNvPicPr>
          <p:nvPr/>
        </p:nvPicPr>
        <p:blipFill>
          <a:blip r:embed="rId3"/>
          <a:stretch>
            <a:fillRect/>
          </a:stretch>
        </p:blipFill>
        <p:spPr>
          <a:xfrm>
            <a:off x="2209800" y="1312498"/>
            <a:ext cx="7772400" cy="5459637"/>
          </a:xfrm>
          <a:prstGeom prst="rect">
            <a:avLst/>
          </a:prstGeom>
        </p:spPr>
      </p:pic>
      <p:sp>
        <p:nvSpPr>
          <p:cNvPr id="8" name="Rectangle 7">
            <a:extLst>
              <a:ext uri="{FF2B5EF4-FFF2-40B4-BE49-F238E27FC236}">
                <a16:creationId xmlns:a16="http://schemas.microsoft.com/office/drawing/2014/main" id="{E1BED77D-D9BA-BAA8-5494-5F0B3BD36DB9}"/>
              </a:ext>
            </a:extLst>
          </p:cNvPr>
          <p:cNvSpPr/>
          <p:nvPr/>
        </p:nvSpPr>
        <p:spPr>
          <a:xfrm>
            <a:off x="8396868" y="1962615"/>
            <a:ext cx="1505415" cy="401444"/>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9AC8305-9659-D043-2CBB-5B3C0CB9274E}"/>
              </a:ext>
            </a:extLst>
          </p:cNvPr>
          <p:cNvSpPr/>
          <p:nvPr/>
        </p:nvSpPr>
        <p:spPr>
          <a:xfrm>
            <a:off x="8396868" y="2437476"/>
            <a:ext cx="1505415" cy="401444"/>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48188EA-8DA7-CC38-E344-4188E14BCC92}"/>
              </a:ext>
            </a:extLst>
          </p:cNvPr>
          <p:cNvSpPr/>
          <p:nvPr/>
        </p:nvSpPr>
        <p:spPr>
          <a:xfrm>
            <a:off x="8396867" y="4404083"/>
            <a:ext cx="1505415" cy="401444"/>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D38EA2A-BF95-23EB-EC8A-37AAD960736F}"/>
              </a:ext>
            </a:extLst>
          </p:cNvPr>
          <p:cNvSpPr/>
          <p:nvPr/>
        </p:nvSpPr>
        <p:spPr>
          <a:xfrm>
            <a:off x="8396867" y="4871786"/>
            <a:ext cx="1505415" cy="401444"/>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EDF2D8B4-73A2-0358-EF5D-79EF930A5D90}"/>
              </a:ext>
            </a:extLst>
          </p:cNvPr>
          <p:cNvSpPr/>
          <p:nvPr/>
        </p:nvSpPr>
        <p:spPr>
          <a:xfrm>
            <a:off x="8396867" y="5774723"/>
            <a:ext cx="1505415" cy="401444"/>
          </a:xfrm>
          <a:prstGeom prst="rect">
            <a:avLst/>
          </a:prstGeom>
          <a:no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DE3A7AC1-FC84-31CC-BEAA-1043AE0C67DD}"/>
              </a:ext>
            </a:extLst>
          </p:cNvPr>
          <p:cNvSpPr txBox="1"/>
          <p:nvPr/>
        </p:nvSpPr>
        <p:spPr>
          <a:xfrm rot="19484870">
            <a:off x="1638930" y="1574870"/>
            <a:ext cx="2055431" cy="400110"/>
          </a:xfrm>
          <a:prstGeom prst="rect">
            <a:avLst/>
          </a:prstGeom>
          <a:solidFill>
            <a:schemeClr val="tx2"/>
          </a:solidFill>
        </p:spPr>
        <p:txBody>
          <a:bodyPr wrap="square" rtlCol="0">
            <a:spAutoFit/>
          </a:bodyPr>
          <a:lstStyle/>
          <a:p>
            <a:r>
              <a:rPr lang="en-US" sz="2000" b="1" dirty="0">
                <a:solidFill>
                  <a:srgbClr val="FF0000"/>
                </a:solidFill>
              </a:rPr>
              <a:t>Welsch T-Test</a:t>
            </a:r>
          </a:p>
        </p:txBody>
      </p:sp>
    </p:spTree>
    <p:extLst>
      <p:ext uri="{BB962C8B-B14F-4D97-AF65-F5344CB8AC3E}">
        <p14:creationId xmlns:p14="http://schemas.microsoft.com/office/powerpoint/2010/main" val="892730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F8DD7-BBB1-9381-34E7-588DB0C5CB28}"/>
              </a:ext>
            </a:extLst>
          </p:cNvPr>
          <p:cNvSpPr>
            <a:spLocks noGrp="1"/>
          </p:cNvSpPr>
          <p:nvPr>
            <p:ph type="title"/>
          </p:nvPr>
        </p:nvSpPr>
        <p:spPr/>
        <p:txBody>
          <a:bodyPr/>
          <a:lstStyle/>
          <a:p>
            <a:endParaRPr lang="en-US" dirty="0"/>
          </a:p>
        </p:txBody>
      </p:sp>
      <p:pic>
        <p:nvPicPr>
          <p:cNvPr id="4" name="Picture 3" descr="Chart, box and whisker chart&#10;&#10;Description automatically generated">
            <a:extLst>
              <a:ext uri="{FF2B5EF4-FFF2-40B4-BE49-F238E27FC236}">
                <a16:creationId xmlns:a16="http://schemas.microsoft.com/office/drawing/2014/main" id="{868DF4ED-5731-2824-2CCC-C4F5955C1C6F}"/>
              </a:ext>
            </a:extLst>
          </p:cNvPr>
          <p:cNvPicPr>
            <a:picLocks noChangeAspect="1"/>
          </p:cNvPicPr>
          <p:nvPr/>
        </p:nvPicPr>
        <p:blipFill>
          <a:blip r:embed="rId2"/>
          <a:stretch>
            <a:fillRect/>
          </a:stretch>
        </p:blipFill>
        <p:spPr>
          <a:xfrm>
            <a:off x="377471" y="320040"/>
            <a:ext cx="10363200" cy="6217920"/>
          </a:xfrm>
          <a:prstGeom prst="rect">
            <a:avLst/>
          </a:prstGeom>
        </p:spPr>
      </p:pic>
      <p:sp>
        <p:nvSpPr>
          <p:cNvPr id="5" name="TextBox 4">
            <a:extLst>
              <a:ext uri="{FF2B5EF4-FFF2-40B4-BE49-F238E27FC236}">
                <a16:creationId xmlns:a16="http://schemas.microsoft.com/office/drawing/2014/main" id="{C5D37A49-23A7-DA3D-1AFF-FF8849154D77}"/>
              </a:ext>
            </a:extLst>
          </p:cNvPr>
          <p:cNvSpPr txBox="1"/>
          <p:nvPr/>
        </p:nvSpPr>
        <p:spPr>
          <a:xfrm>
            <a:off x="7427899" y="1219201"/>
            <a:ext cx="2387173" cy="379656"/>
          </a:xfrm>
          <a:prstGeom prst="rect">
            <a:avLst/>
          </a:prstGeom>
          <a:noFill/>
        </p:spPr>
        <p:txBody>
          <a:bodyPr wrap="square" rtlCol="0">
            <a:spAutoFit/>
          </a:bodyPr>
          <a:lstStyle/>
          <a:p>
            <a:r>
              <a:rPr lang="en-US" sz="1867">
                <a:solidFill>
                  <a:srgbClr val="FF0000"/>
                </a:solidFill>
              </a:rPr>
              <a:t>--- </a:t>
            </a:r>
            <a:r>
              <a:rPr lang="en-US" sz="933">
                <a:solidFill>
                  <a:schemeClr val="bg2"/>
                </a:solidFill>
                <a:latin typeface="Lato" panose="020F0502020204030203" pitchFamily="34" charset="0"/>
                <a:ea typeface="Lato" panose="020F0502020204030203" pitchFamily="34" charset="0"/>
                <a:cs typeface="Lato" panose="020F0502020204030203" pitchFamily="34" charset="0"/>
              </a:rPr>
              <a:t>Mean pairwise WD across 100</a:t>
            </a:r>
            <a:endParaRPr lang="en-US" sz="1867"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3645803D-4C5C-FA60-6FDB-355511F0AE47}"/>
              </a:ext>
            </a:extLst>
          </p:cNvPr>
          <p:cNvSpPr txBox="1"/>
          <p:nvPr/>
        </p:nvSpPr>
        <p:spPr>
          <a:xfrm>
            <a:off x="2044905" y="4126673"/>
            <a:ext cx="690611" cy="256545"/>
          </a:xfrm>
          <a:prstGeom prst="rect">
            <a:avLst/>
          </a:prstGeom>
          <a:noFill/>
        </p:spPr>
        <p:txBody>
          <a:bodyPr wrap="square" rtlCol="0">
            <a:spAutoFit/>
          </a:bodyPr>
          <a:lstStyle/>
          <a:p>
            <a:r>
              <a:rPr lang="en-US" sz="1067" dirty="0">
                <a:solidFill>
                  <a:schemeClr val="bg2"/>
                </a:solidFill>
                <a:latin typeface="Lato" panose="020F0502020204030203" pitchFamily="34" charset="0"/>
                <a:ea typeface="Lato" panose="020F0502020204030203" pitchFamily="34" charset="0"/>
                <a:cs typeface="Lato" panose="020F0502020204030203" pitchFamily="34" charset="0"/>
              </a:rPr>
              <a:t>= 5.67</a:t>
            </a:r>
          </a:p>
        </p:txBody>
      </p:sp>
      <p:pic>
        <p:nvPicPr>
          <p:cNvPr id="8" name="Picture 7">
            <a:extLst>
              <a:ext uri="{FF2B5EF4-FFF2-40B4-BE49-F238E27FC236}">
                <a16:creationId xmlns:a16="http://schemas.microsoft.com/office/drawing/2014/main" id="{DDC820E3-E63E-AB09-564E-14DCEC0708FC}"/>
              </a:ext>
            </a:extLst>
          </p:cNvPr>
          <p:cNvPicPr>
            <a:picLocks noChangeAspect="1"/>
          </p:cNvPicPr>
          <p:nvPr/>
        </p:nvPicPr>
        <p:blipFill>
          <a:blip r:embed="rId3"/>
          <a:stretch>
            <a:fillRect/>
          </a:stretch>
        </p:blipFill>
        <p:spPr>
          <a:xfrm>
            <a:off x="1960239" y="4202569"/>
            <a:ext cx="169333" cy="135467"/>
          </a:xfrm>
          <a:prstGeom prst="rect">
            <a:avLst/>
          </a:prstGeom>
        </p:spPr>
      </p:pic>
      <p:sp>
        <p:nvSpPr>
          <p:cNvPr id="10" name="TextBox 9">
            <a:extLst>
              <a:ext uri="{FF2B5EF4-FFF2-40B4-BE49-F238E27FC236}">
                <a16:creationId xmlns:a16="http://schemas.microsoft.com/office/drawing/2014/main" id="{BCFC787D-4F7D-89DC-1F29-E7C2519D1B95}"/>
              </a:ext>
            </a:extLst>
          </p:cNvPr>
          <p:cNvSpPr txBox="1"/>
          <p:nvPr/>
        </p:nvSpPr>
        <p:spPr>
          <a:xfrm>
            <a:off x="7722453" y="1488882"/>
            <a:ext cx="1798064" cy="379463"/>
          </a:xfrm>
          <a:prstGeom prst="rect">
            <a:avLst/>
          </a:prstGeom>
          <a:noFill/>
        </p:spPr>
        <p:txBody>
          <a:bodyPr wrap="square">
            <a:spAutoFit/>
          </a:bodyPr>
          <a:lstStyle/>
          <a:p>
            <a:r>
              <a:rPr lang="en-US" sz="933" dirty="0">
                <a:solidFill>
                  <a:schemeClr val="bg2"/>
                </a:solidFill>
                <a:latin typeface="Lato" panose="020F0502020204030203" pitchFamily="34" charset="0"/>
                <a:ea typeface="Lato" panose="020F0502020204030203" pitchFamily="34" charset="0"/>
                <a:cs typeface="Lato" panose="020F0502020204030203" pitchFamily="34" charset="0"/>
              </a:rPr>
              <a:t>random sampled groups of size 13.</a:t>
            </a:r>
            <a:endParaRPr lang="en-US" sz="1600" dirty="0"/>
          </a:p>
        </p:txBody>
      </p:sp>
    </p:spTree>
    <p:extLst>
      <p:ext uri="{BB962C8B-B14F-4D97-AF65-F5344CB8AC3E}">
        <p14:creationId xmlns:p14="http://schemas.microsoft.com/office/powerpoint/2010/main" val="2924990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ox and whisker chart&#10;&#10;Description automatically generated">
            <a:extLst>
              <a:ext uri="{FF2B5EF4-FFF2-40B4-BE49-F238E27FC236}">
                <a16:creationId xmlns:a16="http://schemas.microsoft.com/office/drawing/2014/main" id="{06DCB440-B43C-AD3F-C15E-22B88D100F93}"/>
              </a:ext>
            </a:extLst>
          </p:cNvPr>
          <p:cNvPicPr>
            <a:picLocks noChangeAspect="1"/>
          </p:cNvPicPr>
          <p:nvPr/>
        </p:nvPicPr>
        <p:blipFill>
          <a:blip r:embed="rId2"/>
          <a:stretch>
            <a:fillRect/>
          </a:stretch>
        </p:blipFill>
        <p:spPr>
          <a:xfrm>
            <a:off x="381000" y="0"/>
            <a:ext cx="10363200" cy="6217920"/>
          </a:xfrm>
          <a:prstGeom prst="rect">
            <a:avLst/>
          </a:prstGeom>
        </p:spPr>
      </p:pic>
      <p:sp>
        <p:nvSpPr>
          <p:cNvPr id="7" name="TextBox 6">
            <a:extLst>
              <a:ext uri="{FF2B5EF4-FFF2-40B4-BE49-F238E27FC236}">
                <a16:creationId xmlns:a16="http://schemas.microsoft.com/office/drawing/2014/main" id="{39FBDF81-976F-82BE-CE5E-C4B6A8DA16D5}"/>
              </a:ext>
            </a:extLst>
          </p:cNvPr>
          <p:cNvSpPr txBox="1"/>
          <p:nvPr/>
        </p:nvSpPr>
        <p:spPr>
          <a:xfrm>
            <a:off x="7427899" y="835639"/>
            <a:ext cx="2387173" cy="379656"/>
          </a:xfrm>
          <a:prstGeom prst="rect">
            <a:avLst/>
          </a:prstGeom>
          <a:noFill/>
        </p:spPr>
        <p:txBody>
          <a:bodyPr wrap="square" rtlCol="0">
            <a:spAutoFit/>
          </a:bodyPr>
          <a:lstStyle/>
          <a:p>
            <a:r>
              <a:rPr lang="en-US" sz="1867">
                <a:solidFill>
                  <a:srgbClr val="FF0000"/>
                </a:solidFill>
              </a:rPr>
              <a:t>--- </a:t>
            </a:r>
            <a:r>
              <a:rPr lang="en-US" sz="933">
                <a:solidFill>
                  <a:schemeClr val="bg2"/>
                </a:solidFill>
                <a:latin typeface="Lato" panose="020F0502020204030203" pitchFamily="34" charset="0"/>
                <a:ea typeface="Lato" panose="020F0502020204030203" pitchFamily="34" charset="0"/>
                <a:cs typeface="Lato" panose="020F0502020204030203" pitchFamily="34" charset="0"/>
              </a:rPr>
              <a:t>Mean pairwise WD across 100</a:t>
            </a:r>
            <a:endParaRPr lang="en-US" sz="1867"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6ABC60FE-BF36-3A74-2D8F-806546E59078}"/>
              </a:ext>
            </a:extLst>
          </p:cNvPr>
          <p:cNvSpPr txBox="1"/>
          <p:nvPr/>
        </p:nvSpPr>
        <p:spPr>
          <a:xfrm>
            <a:off x="2044905" y="3743111"/>
            <a:ext cx="690611" cy="256545"/>
          </a:xfrm>
          <a:prstGeom prst="rect">
            <a:avLst/>
          </a:prstGeom>
          <a:noFill/>
        </p:spPr>
        <p:txBody>
          <a:bodyPr wrap="square" rtlCol="0">
            <a:spAutoFit/>
          </a:bodyPr>
          <a:lstStyle/>
          <a:p>
            <a:r>
              <a:rPr lang="en-US" sz="1067" dirty="0">
                <a:solidFill>
                  <a:schemeClr val="bg2"/>
                </a:solidFill>
                <a:latin typeface="Lato" panose="020F0502020204030203" pitchFamily="34" charset="0"/>
                <a:ea typeface="Lato" panose="020F0502020204030203" pitchFamily="34" charset="0"/>
                <a:cs typeface="Lato" panose="020F0502020204030203" pitchFamily="34" charset="0"/>
              </a:rPr>
              <a:t>=0.505</a:t>
            </a:r>
          </a:p>
        </p:txBody>
      </p:sp>
      <p:pic>
        <p:nvPicPr>
          <p:cNvPr id="9" name="Picture 8">
            <a:extLst>
              <a:ext uri="{FF2B5EF4-FFF2-40B4-BE49-F238E27FC236}">
                <a16:creationId xmlns:a16="http://schemas.microsoft.com/office/drawing/2014/main" id="{6215E5A6-E760-F89A-2569-80447E9CC0D4}"/>
              </a:ext>
            </a:extLst>
          </p:cNvPr>
          <p:cNvPicPr>
            <a:picLocks noChangeAspect="1"/>
          </p:cNvPicPr>
          <p:nvPr/>
        </p:nvPicPr>
        <p:blipFill>
          <a:blip r:embed="rId3"/>
          <a:stretch>
            <a:fillRect/>
          </a:stretch>
        </p:blipFill>
        <p:spPr>
          <a:xfrm>
            <a:off x="1960239" y="3819007"/>
            <a:ext cx="169333" cy="135467"/>
          </a:xfrm>
          <a:prstGeom prst="rect">
            <a:avLst/>
          </a:prstGeom>
        </p:spPr>
      </p:pic>
      <p:sp>
        <p:nvSpPr>
          <p:cNvPr id="10" name="TextBox 9">
            <a:extLst>
              <a:ext uri="{FF2B5EF4-FFF2-40B4-BE49-F238E27FC236}">
                <a16:creationId xmlns:a16="http://schemas.microsoft.com/office/drawing/2014/main" id="{6C9A5FE7-2E11-58DF-10F2-F3918857F81A}"/>
              </a:ext>
            </a:extLst>
          </p:cNvPr>
          <p:cNvSpPr txBox="1"/>
          <p:nvPr/>
        </p:nvSpPr>
        <p:spPr>
          <a:xfrm>
            <a:off x="7722453" y="1105319"/>
            <a:ext cx="1798064" cy="379463"/>
          </a:xfrm>
          <a:prstGeom prst="rect">
            <a:avLst/>
          </a:prstGeom>
          <a:noFill/>
        </p:spPr>
        <p:txBody>
          <a:bodyPr wrap="square">
            <a:spAutoFit/>
          </a:bodyPr>
          <a:lstStyle/>
          <a:p>
            <a:r>
              <a:rPr lang="en-US" sz="933" dirty="0">
                <a:solidFill>
                  <a:schemeClr val="bg2"/>
                </a:solidFill>
                <a:latin typeface="Lato" panose="020F0502020204030203" pitchFamily="34" charset="0"/>
                <a:ea typeface="Lato" panose="020F0502020204030203" pitchFamily="34" charset="0"/>
                <a:cs typeface="Lato" panose="020F0502020204030203" pitchFamily="34" charset="0"/>
              </a:rPr>
              <a:t>random sampled groups of size 13.</a:t>
            </a:r>
            <a:endParaRPr lang="en-US" sz="1600" dirty="0"/>
          </a:p>
        </p:txBody>
      </p:sp>
    </p:spTree>
    <p:extLst>
      <p:ext uri="{BB962C8B-B14F-4D97-AF65-F5344CB8AC3E}">
        <p14:creationId xmlns:p14="http://schemas.microsoft.com/office/powerpoint/2010/main" val="13155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ECCC9438-1057-FF78-50A5-9E133D59D134}"/>
              </a:ext>
            </a:extLst>
          </p:cNvPr>
          <p:cNvPicPr>
            <a:picLocks noChangeAspect="1"/>
          </p:cNvPicPr>
          <p:nvPr/>
        </p:nvPicPr>
        <p:blipFill>
          <a:blip r:embed="rId2"/>
          <a:stretch>
            <a:fillRect/>
          </a:stretch>
        </p:blipFill>
        <p:spPr>
          <a:xfrm>
            <a:off x="381000" y="27397"/>
            <a:ext cx="10363200" cy="6217920"/>
          </a:xfrm>
          <a:prstGeom prst="rect">
            <a:avLst/>
          </a:prstGeom>
        </p:spPr>
      </p:pic>
      <p:sp>
        <p:nvSpPr>
          <p:cNvPr id="4" name="TextBox 3">
            <a:extLst>
              <a:ext uri="{FF2B5EF4-FFF2-40B4-BE49-F238E27FC236}">
                <a16:creationId xmlns:a16="http://schemas.microsoft.com/office/drawing/2014/main" id="{1CC3024B-639D-D5C1-A82A-E9F0BC7BD59F}"/>
              </a:ext>
            </a:extLst>
          </p:cNvPr>
          <p:cNvSpPr txBox="1"/>
          <p:nvPr/>
        </p:nvSpPr>
        <p:spPr>
          <a:xfrm>
            <a:off x="7427899" y="945228"/>
            <a:ext cx="2387173" cy="379656"/>
          </a:xfrm>
          <a:prstGeom prst="rect">
            <a:avLst/>
          </a:prstGeom>
          <a:noFill/>
        </p:spPr>
        <p:txBody>
          <a:bodyPr wrap="square" rtlCol="0">
            <a:spAutoFit/>
          </a:bodyPr>
          <a:lstStyle/>
          <a:p>
            <a:r>
              <a:rPr lang="en-US" sz="1867">
                <a:solidFill>
                  <a:srgbClr val="FF0000"/>
                </a:solidFill>
              </a:rPr>
              <a:t>--- </a:t>
            </a:r>
            <a:r>
              <a:rPr lang="en-US" sz="933">
                <a:solidFill>
                  <a:schemeClr val="bg2"/>
                </a:solidFill>
                <a:latin typeface="Lato" panose="020F0502020204030203" pitchFamily="34" charset="0"/>
                <a:ea typeface="Lato" panose="020F0502020204030203" pitchFamily="34" charset="0"/>
                <a:cs typeface="Lato" panose="020F0502020204030203" pitchFamily="34" charset="0"/>
              </a:rPr>
              <a:t>Mean pairwise WD across 100</a:t>
            </a:r>
            <a:endParaRPr lang="en-US" sz="1867" dirty="0">
              <a:solidFill>
                <a:srgbClr val="FF0000"/>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B43B5450-806B-0B8B-0EEF-11DCF4FC07BA}"/>
              </a:ext>
            </a:extLst>
          </p:cNvPr>
          <p:cNvSpPr txBox="1"/>
          <p:nvPr/>
        </p:nvSpPr>
        <p:spPr>
          <a:xfrm>
            <a:off x="2031207" y="3852701"/>
            <a:ext cx="1023643" cy="256545"/>
          </a:xfrm>
          <a:prstGeom prst="rect">
            <a:avLst/>
          </a:prstGeom>
          <a:noFill/>
        </p:spPr>
        <p:txBody>
          <a:bodyPr wrap="square" rtlCol="0">
            <a:spAutoFit/>
          </a:bodyPr>
          <a:lstStyle/>
          <a:p>
            <a:r>
              <a:rPr lang="en-US" sz="1067" dirty="0">
                <a:solidFill>
                  <a:schemeClr val="bg2"/>
                </a:solidFill>
                <a:latin typeface="Lato" panose="020F0502020204030203" pitchFamily="34" charset="0"/>
                <a:ea typeface="Lato" panose="020F0502020204030203" pitchFamily="34" charset="0"/>
                <a:cs typeface="Lato" panose="020F0502020204030203" pitchFamily="34" charset="0"/>
              </a:rPr>
              <a:t>= </a:t>
            </a:r>
            <a:r>
              <a:rPr lang="en-US" sz="1067" dirty="0"/>
              <a:t>0.081</a:t>
            </a:r>
            <a:endParaRPr lang="en-US" sz="1067" dirty="0">
              <a:solidFill>
                <a:schemeClr val="bg2"/>
              </a:solidFill>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24A5ED63-3584-986C-E542-2046CA785CC7}"/>
              </a:ext>
            </a:extLst>
          </p:cNvPr>
          <p:cNvPicPr>
            <a:picLocks noChangeAspect="1"/>
          </p:cNvPicPr>
          <p:nvPr/>
        </p:nvPicPr>
        <p:blipFill>
          <a:blip r:embed="rId3"/>
          <a:stretch>
            <a:fillRect/>
          </a:stretch>
        </p:blipFill>
        <p:spPr>
          <a:xfrm>
            <a:off x="1960239" y="3928596"/>
            <a:ext cx="169333" cy="135467"/>
          </a:xfrm>
          <a:prstGeom prst="rect">
            <a:avLst/>
          </a:prstGeom>
        </p:spPr>
      </p:pic>
      <p:sp>
        <p:nvSpPr>
          <p:cNvPr id="7" name="TextBox 6">
            <a:extLst>
              <a:ext uri="{FF2B5EF4-FFF2-40B4-BE49-F238E27FC236}">
                <a16:creationId xmlns:a16="http://schemas.microsoft.com/office/drawing/2014/main" id="{A7200D1F-32C1-BAFE-8C3D-039A181158FE}"/>
              </a:ext>
            </a:extLst>
          </p:cNvPr>
          <p:cNvSpPr txBox="1"/>
          <p:nvPr/>
        </p:nvSpPr>
        <p:spPr>
          <a:xfrm>
            <a:off x="7722453" y="1214909"/>
            <a:ext cx="1798064" cy="379463"/>
          </a:xfrm>
          <a:prstGeom prst="rect">
            <a:avLst/>
          </a:prstGeom>
          <a:noFill/>
        </p:spPr>
        <p:txBody>
          <a:bodyPr wrap="square">
            <a:spAutoFit/>
          </a:bodyPr>
          <a:lstStyle/>
          <a:p>
            <a:r>
              <a:rPr lang="en-US" sz="933" dirty="0">
                <a:solidFill>
                  <a:schemeClr val="bg2"/>
                </a:solidFill>
                <a:latin typeface="Lato" panose="020F0502020204030203" pitchFamily="34" charset="0"/>
                <a:ea typeface="Lato" panose="020F0502020204030203" pitchFamily="34" charset="0"/>
                <a:cs typeface="Lato" panose="020F0502020204030203" pitchFamily="34" charset="0"/>
              </a:rPr>
              <a:t>random sampled groups of size 13.</a:t>
            </a:r>
            <a:endParaRPr lang="en-US" sz="1600" dirty="0"/>
          </a:p>
        </p:txBody>
      </p:sp>
    </p:spTree>
    <p:extLst>
      <p:ext uri="{BB962C8B-B14F-4D97-AF65-F5344CB8AC3E}">
        <p14:creationId xmlns:p14="http://schemas.microsoft.com/office/powerpoint/2010/main" val="320948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body" idx="1"/>
          </p:nvPr>
        </p:nvSpPr>
        <p:spPr>
          <a:xfrm>
            <a:off x="273500" y="1735150"/>
            <a:ext cx="5928000" cy="13257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3600"/>
              <a:buFont typeface="Arial"/>
              <a:buNone/>
            </a:pPr>
            <a:r>
              <a:rPr lang="en-US" sz="2000" i="1"/>
              <a:t>RAGA: Melodic framework for improvisation</a:t>
            </a:r>
            <a:endParaRPr sz="2000" i="1"/>
          </a:p>
          <a:p>
            <a:pPr marL="0" marR="0" lvl="0" indent="0" algn="l" rtl="0">
              <a:lnSpc>
                <a:spcPct val="90000"/>
              </a:lnSpc>
              <a:spcBef>
                <a:spcPts val="0"/>
              </a:spcBef>
              <a:spcAft>
                <a:spcPts val="0"/>
              </a:spcAft>
              <a:buClr>
                <a:schemeClr val="lt1"/>
              </a:buClr>
              <a:buSzPts val="3600"/>
              <a:buFont typeface="Arial"/>
              <a:buNone/>
            </a:pPr>
            <a:r>
              <a:rPr lang="en-US" sz="2000" i="1"/>
              <a:t>RASA: Emotion conveyed by the raga</a:t>
            </a:r>
            <a:endParaRPr sz="2000" i="1"/>
          </a:p>
          <a:p>
            <a:pPr marL="0" marR="0" lvl="0" indent="0" algn="l" rtl="0">
              <a:lnSpc>
                <a:spcPct val="90000"/>
              </a:lnSpc>
              <a:spcBef>
                <a:spcPts val="0"/>
              </a:spcBef>
              <a:spcAft>
                <a:spcPts val="0"/>
              </a:spcAft>
              <a:buClr>
                <a:schemeClr val="lt1"/>
              </a:buClr>
              <a:buSzPts val="3600"/>
              <a:buFont typeface="Arial"/>
              <a:buNone/>
            </a:pPr>
            <a:endParaRPr sz="2000" i="1"/>
          </a:p>
          <a:p>
            <a:pPr marL="0" marR="0" lvl="0" indent="0" algn="l" rtl="0">
              <a:lnSpc>
                <a:spcPct val="90000"/>
              </a:lnSpc>
              <a:spcBef>
                <a:spcPts val="0"/>
              </a:spcBef>
              <a:spcAft>
                <a:spcPts val="0"/>
              </a:spcAft>
              <a:buClr>
                <a:schemeClr val="lt1"/>
              </a:buClr>
              <a:buSzPts val="3600"/>
              <a:buFont typeface="Arial"/>
              <a:buNone/>
            </a:pPr>
            <a:r>
              <a:rPr lang="en-US" sz="2000" i="1"/>
              <a:t>  </a:t>
            </a:r>
            <a:endParaRPr sz="2000" i="1"/>
          </a:p>
        </p:txBody>
      </p:sp>
      <p:sp>
        <p:nvSpPr>
          <p:cNvPr id="116" name="Google Shape;116;p2"/>
          <p:cNvSpPr txBox="1"/>
          <p:nvPr/>
        </p:nvSpPr>
        <p:spPr>
          <a:xfrm>
            <a:off x="3291525" y="4081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117" name="Google Shape;117;p2"/>
          <p:cNvSpPr txBox="1"/>
          <p:nvPr/>
        </p:nvSpPr>
        <p:spPr>
          <a:xfrm>
            <a:off x="2223450" y="2533350"/>
            <a:ext cx="7745100" cy="699600"/>
          </a:xfrm>
          <a:prstGeom prst="rect">
            <a:avLst/>
          </a:prstGeom>
          <a:noFill/>
          <a:ln>
            <a:noFill/>
          </a:ln>
        </p:spPr>
        <p:txBody>
          <a:bodyPr spcFirstLastPara="1" wrap="square" lIns="91425" tIns="91425" rIns="91425" bIns="91425" anchor="t" anchorCtr="0">
            <a:spAutoFit/>
          </a:bodyPr>
          <a:lstStyle/>
          <a:p>
            <a:pPr marL="0" lvl="0" indent="0" algn="ctr" rtl="0">
              <a:lnSpc>
                <a:spcPct val="70000"/>
              </a:lnSpc>
              <a:spcBef>
                <a:spcPts val="0"/>
              </a:spcBef>
              <a:spcAft>
                <a:spcPts val="0"/>
              </a:spcAft>
              <a:buNone/>
            </a:pPr>
            <a:r>
              <a:rPr lang="en-US" sz="2390">
                <a:solidFill>
                  <a:srgbClr val="00B0F0"/>
                </a:solidFill>
                <a:latin typeface="Calibri"/>
                <a:ea typeface="Calibri"/>
                <a:cs typeface="Calibri"/>
                <a:sym typeface="Calibri"/>
              </a:rPr>
              <a:t>“A performer conveys an emotion through the </a:t>
            </a:r>
            <a:r>
              <a:rPr lang="en-US" sz="2390" b="1">
                <a:solidFill>
                  <a:srgbClr val="00B0F0"/>
                </a:solidFill>
                <a:latin typeface="Calibri"/>
                <a:ea typeface="Calibri"/>
                <a:cs typeface="Calibri"/>
                <a:sym typeface="Calibri"/>
              </a:rPr>
              <a:t>vessel</a:t>
            </a:r>
            <a:r>
              <a:rPr lang="en-US" sz="2390">
                <a:solidFill>
                  <a:srgbClr val="00B0F0"/>
                </a:solidFill>
                <a:latin typeface="Calibri"/>
                <a:ea typeface="Calibri"/>
                <a:cs typeface="Calibri"/>
                <a:sym typeface="Calibri"/>
              </a:rPr>
              <a:t> of a raga to induce that emotion in the listener.”</a:t>
            </a:r>
            <a:endParaRPr>
              <a:latin typeface="Calibri"/>
              <a:ea typeface="Calibri"/>
              <a:cs typeface="Calibri"/>
              <a:sym typeface="Calibri"/>
            </a:endParaRPr>
          </a:p>
        </p:txBody>
      </p:sp>
      <p:sp>
        <p:nvSpPr>
          <p:cNvPr id="118" name="Google Shape;118;p2"/>
          <p:cNvSpPr txBox="1"/>
          <p:nvPr/>
        </p:nvSpPr>
        <p:spPr>
          <a:xfrm>
            <a:off x="1270" y="647019"/>
            <a:ext cx="30000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000" dirty="0">
                <a:solidFill>
                  <a:schemeClr val="dk1"/>
                </a:solidFill>
                <a:latin typeface="Calibri"/>
                <a:ea typeface="Calibri"/>
                <a:cs typeface="Calibri"/>
                <a:sym typeface="Calibri"/>
              </a:rPr>
              <a:t>Motivation</a:t>
            </a:r>
            <a:endParaRPr sz="4000" dirty="0">
              <a:solidFill>
                <a:schemeClr val="dk1"/>
              </a:solidFill>
              <a:latin typeface="Calibri"/>
              <a:ea typeface="Calibri"/>
              <a:cs typeface="Calibri"/>
              <a:sym typeface="Calibri"/>
            </a:endParaRPr>
          </a:p>
        </p:txBody>
      </p:sp>
      <p:pic>
        <p:nvPicPr>
          <p:cNvPr id="119" name="Google Shape;119;p2"/>
          <p:cNvPicPr preferRelativeResize="0"/>
          <p:nvPr/>
        </p:nvPicPr>
        <p:blipFill>
          <a:blip r:embed="rId3">
            <a:alphaModFix/>
          </a:blip>
          <a:stretch>
            <a:fillRect/>
          </a:stretch>
        </p:blipFill>
        <p:spPr>
          <a:xfrm>
            <a:off x="2671750" y="3232950"/>
            <a:ext cx="6530140" cy="3244049"/>
          </a:xfrm>
          <a:prstGeom prst="rect">
            <a:avLst/>
          </a:prstGeom>
          <a:noFill/>
          <a:ln>
            <a:noFill/>
          </a:ln>
        </p:spPr>
      </p:pic>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5D54-F6C4-ACD1-748A-DD429F393A6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C8EE360-4C73-73D8-44C2-5607CEE42B5A}"/>
              </a:ext>
            </a:extLst>
          </p:cNvPr>
          <p:cNvPicPr>
            <a:picLocks noChangeAspect="1"/>
          </p:cNvPicPr>
          <p:nvPr/>
        </p:nvPicPr>
        <p:blipFill>
          <a:blip r:embed="rId2"/>
          <a:stretch>
            <a:fillRect/>
          </a:stretch>
        </p:blipFill>
        <p:spPr>
          <a:xfrm>
            <a:off x="160295" y="728134"/>
            <a:ext cx="6282267" cy="5401733"/>
          </a:xfrm>
          <a:prstGeom prst="rect">
            <a:avLst/>
          </a:prstGeom>
        </p:spPr>
      </p:pic>
      <p:pic>
        <p:nvPicPr>
          <p:cNvPr id="4" name="Picture 3">
            <a:extLst>
              <a:ext uri="{FF2B5EF4-FFF2-40B4-BE49-F238E27FC236}">
                <a16:creationId xmlns:a16="http://schemas.microsoft.com/office/drawing/2014/main" id="{953AE9CA-77AC-846D-D4E4-8F274AC051F1}"/>
              </a:ext>
            </a:extLst>
          </p:cNvPr>
          <p:cNvPicPr>
            <a:picLocks noChangeAspect="1"/>
          </p:cNvPicPr>
          <p:nvPr/>
        </p:nvPicPr>
        <p:blipFill>
          <a:blip r:embed="rId3"/>
          <a:stretch>
            <a:fillRect/>
          </a:stretch>
        </p:blipFill>
        <p:spPr>
          <a:xfrm>
            <a:off x="6442561" y="728134"/>
            <a:ext cx="5640748" cy="5401733"/>
          </a:xfrm>
          <a:prstGeom prst="rect">
            <a:avLst/>
          </a:prstGeom>
        </p:spPr>
      </p:pic>
    </p:spTree>
    <p:extLst>
      <p:ext uri="{BB962C8B-B14F-4D97-AF65-F5344CB8AC3E}">
        <p14:creationId xmlns:p14="http://schemas.microsoft.com/office/powerpoint/2010/main" val="54931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DEC309-CA82-B941-FCAF-740D490D45EC}"/>
              </a:ext>
            </a:extLst>
          </p:cNvPr>
          <p:cNvSpPr>
            <a:spLocks noGrp="1"/>
          </p:cNvSpPr>
          <p:nvPr>
            <p:ph type="body" idx="1"/>
          </p:nvPr>
        </p:nvSpPr>
        <p:spPr/>
        <p:txBody>
          <a:bodyPr/>
          <a:lstStyle/>
          <a:p>
            <a:r>
              <a:rPr lang="en-US" dirty="0"/>
              <a:t>With this pipeline, compute 2/3 grams distances among ragas.</a:t>
            </a:r>
          </a:p>
          <a:p>
            <a:r>
              <a:rPr lang="en-US" dirty="0"/>
              <a:t>Compute the significance of each rasa by random sampling.</a:t>
            </a:r>
          </a:p>
          <a:p>
            <a:r>
              <a:rPr lang="en-US" dirty="0"/>
              <a:t>Try other metrics for distance?</a:t>
            </a:r>
          </a:p>
          <a:p>
            <a:pPr marL="114300" indent="0">
              <a:buNone/>
            </a:pPr>
            <a:endParaRPr lang="en-US" dirty="0"/>
          </a:p>
        </p:txBody>
      </p:sp>
      <p:sp>
        <p:nvSpPr>
          <p:cNvPr id="4" name="Google Shape;125;g1647a088111_7_56">
            <a:extLst>
              <a:ext uri="{FF2B5EF4-FFF2-40B4-BE49-F238E27FC236}">
                <a16:creationId xmlns:a16="http://schemas.microsoft.com/office/drawing/2014/main" id="{4AE61CBA-F7DD-BC1C-074D-B79D02D16C34}"/>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Remaining work (for this week!)</a:t>
            </a:r>
          </a:p>
        </p:txBody>
      </p:sp>
    </p:spTree>
    <p:extLst>
      <p:ext uri="{BB962C8B-B14F-4D97-AF65-F5344CB8AC3E}">
        <p14:creationId xmlns:p14="http://schemas.microsoft.com/office/powerpoint/2010/main" val="824122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7"/>
          <p:cNvSpPr txBox="1">
            <a:spLocks noGrp="1"/>
          </p:cNvSpPr>
          <p:nvPr>
            <p:ph type="body" idx="1"/>
          </p:nvPr>
        </p:nvSpPr>
        <p:spPr>
          <a:xfrm>
            <a:off x="51625" y="1225401"/>
            <a:ext cx="11186100" cy="4464000"/>
          </a:xfrm>
          <a:prstGeom prst="rect">
            <a:avLst/>
          </a:prstGeom>
          <a:noFill/>
          <a:ln>
            <a:noFill/>
          </a:ln>
        </p:spPr>
        <p:txBody>
          <a:bodyPr spcFirstLastPara="1" wrap="square" lIns="91425" tIns="45700" rIns="91425" bIns="45700" anchor="t" anchorCtr="0">
            <a:normAutofit/>
          </a:bodyPr>
          <a:lstStyle/>
          <a:p>
            <a:pPr marL="228600" marR="0" lvl="0" indent="-76200" algn="l" rtl="0">
              <a:lnSpc>
                <a:spcPct val="90000"/>
              </a:lnSpc>
              <a:spcBef>
                <a:spcPts val="1000"/>
              </a:spcBef>
              <a:spcAft>
                <a:spcPts val="0"/>
              </a:spcAft>
              <a:buClr>
                <a:schemeClr val="lt1"/>
              </a:buClr>
              <a:buSzPts val="2400"/>
              <a:buNone/>
            </a:pPr>
            <a:endParaRPr sz="2400" dirty="0"/>
          </a:p>
          <a:p>
            <a:pPr marL="228600" marR="0" lvl="0" indent="-76200" algn="l" rtl="0">
              <a:lnSpc>
                <a:spcPct val="90000"/>
              </a:lnSpc>
              <a:spcBef>
                <a:spcPts val="1000"/>
              </a:spcBef>
              <a:spcAft>
                <a:spcPts val="0"/>
              </a:spcAft>
              <a:buClr>
                <a:schemeClr val="lt1"/>
              </a:buClr>
              <a:buSzPts val="2400"/>
              <a:buNone/>
            </a:pPr>
            <a:r>
              <a:rPr lang="en-US" sz="2400" dirty="0"/>
              <a:t>The Raga Guide</a:t>
            </a:r>
            <a:endParaRPr sz="2400" dirty="0"/>
          </a:p>
          <a:p>
            <a:pPr marL="457200" marR="0" lvl="0" indent="-349250" algn="l" rtl="0">
              <a:lnSpc>
                <a:spcPct val="90000"/>
              </a:lnSpc>
              <a:spcBef>
                <a:spcPts val="1000"/>
              </a:spcBef>
              <a:spcAft>
                <a:spcPts val="0"/>
              </a:spcAft>
              <a:buSzPts val="1900"/>
              <a:buChar char="•"/>
            </a:pPr>
            <a:r>
              <a:rPr lang="en-US" sz="1900" dirty="0"/>
              <a:t>manual transcriptions of the </a:t>
            </a:r>
            <a:r>
              <a:rPr lang="en-US" sz="1900" dirty="0" err="1"/>
              <a:t>alāp</a:t>
            </a:r>
            <a:r>
              <a:rPr lang="en-US" sz="1900" dirty="0"/>
              <a:t> (un-metered section) section </a:t>
            </a:r>
            <a:endParaRPr sz="1900" dirty="0"/>
          </a:p>
          <a:p>
            <a:pPr marL="457200" marR="0" lvl="0" indent="-349250" algn="l" rtl="0">
              <a:lnSpc>
                <a:spcPct val="90000"/>
              </a:lnSpc>
              <a:spcBef>
                <a:spcPts val="0"/>
              </a:spcBef>
              <a:spcAft>
                <a:spcPts val="0"/>
              </a:spcAft>
              <a:buSzPts val="1900"/>
              <a:buChar char="•"/>
            </a:pPr>
            <a:r>
              <a:rPr lang="en-US" sz="1900" dirty="0"/>
              <a:t>74 Hindustani ragas, across 4 artists</a:t>
            </a:r>
            <a:endParaRPr sz="1900" dirty="0"/>
          </a:p>
          <a:p>
            <a:pPr marL="457200" marR="0" lvl="0" indent="-349250" algn="l" rtl="0">
              <a:lnSpc>
                <a:spcPct val="90000"/>
              </a:lnSpc>
              <a:spcBef>
                <a:spcPts val="0"/>
              </a:spcBef>
              <a:spcAft>
                <a:spcPts val="0"/>
              </a:spcAft>
              <a:buSzPts val="1900"/>
              <a:buChar char="•"/>
            </a:pPr>
            <a:r>
              <a:rPr lang="en-US" sz="1900" dirty="0"/>
              <a:t>No information about rasa</a:t>
            </a:r>
            <a:endParaRPr sz="1900" dirty="0"/>
          </a:p>
          <a:p>
            <a:pPr marL="0" lvl="0" indent="0" algn="l" rtl="0">
              <a:lnSpc>
                <a:spcPct val="115000"/>
              </a:lnSpc>
              <a:spcBef>
                <a:spcPts val="0"/>
              </a:spcBef>
              <a:spcAft>
                <a:spcPts val="0"/>
              </a:spcAft>
              <a:buClr>
                <a:schemeClr val="dk1"/>
              </a:buClr>
              <a:buSzPts val="1100"/>
              <a:buFont typeface="Arial"/>
              <a:buNone/>
            </a:pPr>
            <a:endParaRPr sz="1100" dirty="0">
              <a:solidFill>
                <a:schemeClr val="dk1"/>
              </a:solidFill>
              <a:latin typeface="Arial"/>
              <a:ea typeface="Arial"/>
              <a:cs typeface="Arial"/>
              <a:sym typeface="Arial"/>
            </a:endParaRPr>
          </a:p>
          <a:p>
            <a:pPr marL="228600" lvl="0" indent="-76200" algn="l" rtl="0">
              <a:lnSpc>
                <a:spcPct val="90000"/>
              </a:lnSpc>
              <a:spcBef>
                <a:spcPts val="1000"/>
              </a:spcBef>
              <a:spcAft>
                <a:spcPts val="0"/>
              </a:spcAft>
              <a:buClr>
                <a:schemeClr val="lt1"/>
              </a:buClr>
              <a:buSzPts val="2400"/>
              <a:buNone/>
            </a:pPr>
            <a:endParaRPr sz="2400" dirty="0"/>
          </a:p>
          <a:p>
            <a:pPr marL="228600" lvl="0" indent="-76200" algn="l" rtl="0">
              <a:lnSpc>
                <a:spcPct val="90000"/>
              </a:lnSpc>
              <a:spcBef>
                <a:spcPts val="1000"/>
              </a:spcBef>
              <a:spcAft>
                <a:spcPts val="0"/>
              </a:spcAft>
              <a:buClr>
                <a:schemeClr val="lt1"/>
              </a:buClr>
              <a:buSzPts val="2400"/>
              <a:buNone/>
            </a:pPr>
            <a:endParaRPr sz="2400" dirty="0"/>
          </a:p>
          <a:p>
            <a:pPr marL="228600" lvl="0" indent="-76200" algn="l" rtl="0">
              <a:lnSpc>
                <a:spcPct val="90000"/>
              </a:lnSpc>
              <a:spcBef>
                <a:spcPts val="1000"/>
              </a:spcBef>
              <a:spcAft>
                <a:spcPts val="0"/>
              </a:spcAft>
              <a:buClr>
                <a:schemeClr val="lt1"/>
              </a:buClr>
              <a:buSzPts val="2400"/>
              <a:buNone/>
            </a:pPr>
            <a:endParaRPr sz="2400" dirty="0"/>
          </a:p>
          <a:p>
            <a:pPr marL="228600" lvl="0" indent="-76200" algn="l" rtl="0">
              <a:spcBef>
                <a:spcPts val="1000"/>
              </a:spcBef>
              <a:spcAft>
                <a:spcPts val="0"/>
              </a:spcAft>
              <a:buClr>
                <a:schemeClr val="lt1"/>
              </a:buClr>
              <a:buSzPts val="2400"/>
              <a:buNone/>
            </a:pPr>
            <a:endParaRPr sz="2400" dirty="0"/>
          </a:p>
          <a:p>
            <a:pPr marL="228600" lvl="0" indent="-76200" algn="l" rtl="0">
              <a:lnSpc>
                <a:spcPct val="90000"/>
              </a:lnSpc>
              <a:spcBef>
                <a:spcPts val="1000"/>
              </a:spcBef>
              <a:spcAft>
                <a:spcPts val="0"/>
              </a:spcAft>
              <a:buClr>
                <a:schemeClr val="lt1"/>
              </a:buClr>
              <a:buSzPts val="2400"/>
              <a:buNone/>
            </a:pPr>
            <a:endParaRPr sz="2400" dirty="0"/>
          </a:p>
        </p:txBody>
      </p:sp>
      <p:cxnSp>
        <p:nvCxnSpPr>
          <p:cNvPr id="159" name="Google Shape;159;p7"/>
          <p:cNvCxnSpPr/>
          <p:nvPr/>
        </p:nvCxnSpPr>
        <p:spPr>
          <a:xfrm rot="10800000" flipH="1">
            <a:off x="792075" y="5305350"/>
            <a:ext cx="9897000" cy="22800"/>
          </a:xfrm>
          <a:prstGeom prst="straightConnector1">
            <a:avLst/>
          </a:prstGeom>
          <a:noFill/>
          <a:ln w="114300" cap="flat" cmpd="sng">
            <a:solidFill>
              <a:schemeClr val="lt1"/>
            </a:solidFill>
            <a:prstDash val="solid"/>
            <a:round/>
            <a:headEnd type="none" w="med" len="med"/>
            <a:tailEnd type="none" w="med" len="med"/>
          </a:ln>
        </p:spPr>
      </p:cxnSp>
      <p:cxnSp>
        <p:nvCxnSpPr>
          <p:cNvPr id="160" name="Google Shape;160;p7"/>
          <p:cNvCxnSpPr/>
          <p:nvPr/>
        </p:nvCxnSpPr>
        <p:spPr>
          <a:xfrm>
            <a:off x="3636200" y="5087400"/>
            <a:ext cx="11400" cy="458700"/>
          </a:xfrm>
          <a:prstGeom prst="straightConnector1">
            <a:avLst/>
          </a:prstGeom>
          <a:noFill/>
          <a:ln w="114300" cap="flat" cmpd="sng">
            <a:solidFill>
              <a:schemeClr val="lt1"/>
            </a:solidFill>
            <a:prstDash val="solid"/>
            <a:round/>
            <a:headEnd type="none" w="med" len="med"/>
            <a:tailEnd type="none" w="med" len="med"/>
          </a:ln>
        </p:spPr>
      </p:cxnSp>
      <p:cxnSp>
        <p:nvCxnSpPr>
          <p:cNvPr id="161" name="Google Shape;161;p7"/>
          <p:cNvCxnSpPr/>
          <p:nvPr/>
        </p:nvCxnSpPr>
        <p:spPr>
          <a:xfrm>
            <a:off x="7699525" y="5087400"/>
            <a:ext cx="11400" cy="458700"/>
          </a:xfrm>
          <a:prstGeom prst="straightConnector1">
            <a:avLst/>
          </a:prstGeom>
          <a:noFill/>
          <a:ln w="114300" cap="flat" cmpd="sng">
            <a:solidFill>
              <a:schemeClr val="lt1"/>
            </a:solidFill>
            <a:prstDash val="solid"/>
            <a:round/>
            <a:headEnd type="none" w="med" len="med"/>
            <a:tailEnd type="none" w="med" len="med"/>
          </a:ln>
        </p:spPr>
      </p:cxnSp>
      <p:sp>
        <p:nvSpPr>
          <p:cNvPr id="162" name="Google Shape;162;p7"/>
          <p:cNvSpPr txBox="1"/>
          <p:nvPr/>
        </p:nvSpPr>
        <p:spPr>
          <a:xfrm>
            <a:off x="1732400" y="4789150"/>
            <a:ext cx="1273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Alāp</a:t>
            </a:r>
            <a:endParaRPr sz="1900">
              <a:solidFill>
                <a:schemeClr val="lt1"/>
              </a:solidFill>
              <a:latin typeface="Calibri"/>
              <a:ea typeface="Calibri"/>
              <a:cs typeface="Calibri"/>
              <a:sym typeface="Calibri"/>
            </a:endParaRPr>
          </a:p>
        </p:txBody>
      </p:sp>
      <p:sp>
        <p:nvSpPr>
          <p:cNvPr id="163" name="Google Shape;163;p7"/>
          <p:cNvSpPr txBox="1"/>
          <p:nvPr/>
        </p:nvSpPr>
        <p:spPr>
          <a:xfrm>
            <a:off x="4832200" y="4838325"/>
            <a:ext cx="19152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Bandish</a:t>
            </a:r>
            <a:endParaRPr sz="1900">
              <a:solidFill>
                <a:schemeClr val="lt1"/>
              </a:solidFill>
              <a:latin typeface="Calibri"/>
              <a:ea typeface="Calibri"/>
              <a:cs typeface="Calibri"/>
              <a:sym typeface="Calibri"/>
            </a:endParaRPr>
          </a:p>
        </p:txBody>
      </p:sp>
      <p:sp>
        <p:nvSpPr>
          <p:cNvPr id="164" name="Google Shape;164;p7"/>
          <p:cNvSpPr txBox="1"/>
          <p:nvPr/>
        </p:nvSpPr>
        <p:spPr>
          <a:xfrm>
            <a:off x="8207175" y="4838325"/>
            <a:ext cx="681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solidFill>
                  <a:schemeClr val="lt1"/>
                </a:solidFill>
                <a:latin typeface="Calibri"/>
                <a:ea typeface="Calibri"/>
                <a:cs typeface="Calibri"/>
                <a:sym typeface="Calibri"/>
              </a:rPr>
              <a:t>Tān</a:t>
            </a:r>
            <a:endParaRPr sz="1900">
              <a:solidFill>
                <a:schemeClr val="lt1"/>
              </a:solidFill>
              <a:latin typeface="Calibri"/>
              <a:ea typeface="Calibri"/>
              <a:cs typeface="Calibri"/>
              <a:sym typeface="Calibri"/>
            </a:endParaRPr>
          </a:p>
        </p:txBody>
      </p:sp>
      <p:cxnSp>
        <p:nvCxnSpPr>
          <p:cNvPr id="165" name="Google Shape;165;p7"/>
          <p:cNvCxnSpPr/>
          <p:nvPr/>
        </p:nvCxnSpPr>
        <p:spPr>
          <a:xfrm>
            <a:off x="4378925" y="6452025"/>
            <a:ext cx="2305200" cy="0"/>
          </a:xfrm>
          <a:prstGeom prst="straightConnector1">
            <a:avLst/>
          </a:prstGeom>
          <a:noFill/>
          <a:ln w="9525" cap="flat" cmpd="sng">
            <a:solidFill>
              <a:schemeClr val="lt1"/>
            </a:solidFill>
            <a:prstDash val="solid"/>
            <a:round/>
            <a:headEnd type="none" w="med" len="med"/>
            <a:tailEnd type="triangle" w="med" len="med"/>
          </a:ln>
        </p:spPr>
      </p:cxnSp>
      <p:sp>
        <p:nvSpPr>
          <p:cNvPr id="166" name="Google Shape;166;p7"/>
          <p:cNvSpPr txBox="1"/>
          <p:nvPr/>
        </p:nvSpPr>
        <p:spPr>
          <a:xfrm>
            <a:off x="4486375" y="6050650"/>
            <a:ext cx="2316600" cy="47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900" b="1">
                <a:solidFill>
                  <a:schemeClr val="accent1"/>
                </a:solidFill>
                <a:latin typeface="Calibri"/>
                <a:ea typeface="Calibri"/>
                <a:cs typeface="Calibri"/>
                <a:sym typeface="Calibri"/>
              </a:rPr>
              <a:t>Performance time</a:t>
            </a:r>
            <a:endParaRPr b="1">
              <a:solidFill>
                <a:schemeClr val="accent1"/>
              </a:solidFill>
              <a:latin typeface="Calibri"/>
              <a:ea typeface="Calibri"/>
              <a:cs typeface="Calibri"/>
              <a:sym typeface="Calibri"/>
            </a:endParaRPr>
          </a:p>
        </p:txBody>
      </p:sp>
      <p:sp>
        <p:nvSpPr>
          <p:cNvPr id="167" name="Google Shape;167;p7"/>
          <p:cNvSpPr/>
          <p:nvPr/>
        </p:nvSpPr>
        <p:spPr>
          <a:xfrm>
            <a:off x="1550825" y="4843900"/>
            <a:ext cx="953400" cy="367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p:nvPr/>
        </p:nvSpPr>
        <p:spPr>
          <a:xfrm>
            <a:off x="1279175" y="5367350"/>
            <a:ext cx="1915200" cy="76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a:solidFill>
                  <a:schemeClr val="lt1"/>
                </a:solidFill>
                <a:latin typeface="Calibri"/>
                <a:ea typeface="Calibri"/>
                <a:cs typeface="Calibri"/>
                <a:sym typeface="Calibri"/>
              </a:rPr>
              <a:t>un-metered exploration of the raga solfege and grammar</a:t>
            </a:r>
            <a:endParaRPr sz="400"/>
          </a:p>
        </p:txBody>
      </p:sp>
      <p:sp>
        <p:nvSpPr>
          <p:cNvPr id="169" name="Google Shape;169;p7"/>
          <p:cNvSpPr txBox="1"/>
          <p:nvPr/>
        </p:nvSpPr>
        <p:spPr>
          <a:xfrm>
            <a:off x="4715963" y="5367350"/>
            <a:ext cx="19152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a:solidFill>
                  <a:schemeClr val="lt1"/>
                </a:solidFill>
                <a:latin typeface="Calibri"/>
                <a:ea typeface="Calibri"/>
                <a:cs typeface="Calibri"/>
                <a:sym typeface="Calibri"/>
              </a:rPr>
              <a:t>metered composition with lyrics</a:t>
            </a:r>
            <a:endParaRPr sz="400"/>
          </a:p>
        </p:txBody>
      </p:sp>
      <p:sp>
        <p:nvSpPr>
          <p:cNvPr id="170" name="Google Shape;170;p7"/>
          <p:cNvSpPr txBox="1"/>
          <p:nvPr/>
        </p:nvSpPr>
        <p:spPr>
          <a:xfrm>
            <a:off x="8094963" y="5464250"/>
            <a:ext cx="19152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a:solidFill>
                  <a:schemeClr val="lt1"/>
                </a:solidFill>
                <a:latin typeface="Calibri"/>
                <a:ea typeface="Calibri"/>
                <a:cs typeface="Calibri"/>
                <a:sym typeface="Calibri"/>
              </a:rPr>
              <a:t>metered improvisation</a:t>
            </a:r>
            <a:endParaRPr sz="400"/>
          </a:p>
        </p:txBody>
      </p:sp>
      <p:pic>
        <p:nvPicPr>
          <p:cNvPr id="2" name="Google Shape;213;g1647a088111_5_0">
            <a:extLst>
              <a:ext uri="{FF2B5EF4-FFF2-40B4-BE49-F238E27FC236}">
                <a16:creationId xmlns:a16="http://schemas.microsoft.com/office/drawing/2014/main" id="{FF65CF38-09F7-4347-6D3D-D556DF6B76B9}"/>
              </a:ext>
            </a:extLst>
          </p:cNvPr>
          <p:cNvPicPr preferRelativeResize="0"/>
          <p:nvPr/>
        </p:nvPicPr>
        <p:blipFill>
          <a:blip r:embed="rId3">
            <a:alphaModFix/>
          </a:blip>
          <a:stretch>
            <a:fillRect/>
          </a:stretch>
        </p:blipFill>
        <p:spPr>
          <a:xfrm>
            <a:off x="8510424" y="1342321"/>
            <a:ext cx="3629951" cy="2912060"/>
          </a:xfrm>
          <a:prstGeom prst="rect">
            <a:avLst/>
          </a:prstGeom>
          <a:noFill/>
          <a:ln>
            <a:noFill/>
          </a:ln>
        </p:spPr>
      </p:pic>
      <p:sp>
        <p:nvSpPr>
          <p:cNvPr id="5" name="Google Shape;125;g1647a088111_7_56">
            <a:extLst>
              <a:ext uri="{FF2B5EF4-FFF2-40B4-BE49-F238E27FC236}">
                <a16:creationId xmlns:a16="http://schemas.microsoft.com/office/drawing/2014/main" id="{3664EBBC-527C-C7E9-DBD0-C3FC6767AD54}"/>
              </a:ext>
            </a:extLst>
          </p:cNvPr>
          <p:cNvSpPr txBox="1">
            <a:spLocks/>
          </p:cNvSpPr>
          <p:nvPr/>
        </p:nvSpPr>
        <p:spPr>
          <a:xfrm>
            <a:off x="0" y="332911"/>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Dataset</a:t>
            </a:r>
          </a:p>
        </p:txBody>
      </p:sp>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647a088111_7_108"/>
          <p:cNvSpPr txBox="1">
            <a:spLocks noGrp="1"/>
          </p:cNvSpPr>
          <p:nvPr>
            <p:ph type="title"/>
          </p:nvPr>
        </p:nvSpPr>
        <p:spPr>
          <a:xfrm>
            <a:off x="838200" y="13303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t>References</a:t>
            </a:r>
            <a:endParaRPr/>
          </a:p>
        </p:txBody>
      </p:sp>
      <p:sp>
        <p:nvSpPr>
          <p:cNvPr id="241" name="Google Shape;241;g1647a088111_7_108"/>
          <p:cNvSpPr txBox="1">
            <a:spLocks noGrp="1"/>
          </p:cNvSpPr>
          <p:nvPr>
            <p:ph type="body" idx="1"/>
          </p:nvPr>
        </p:nvSpPr>
        <p:spPr>
          <a:xfrm>
            <a:off x="838200" y="2704043"/>
            <a:ext cx="10515600" cy="38493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None/>
            </a:pPr>
            <a:endParaRPr sz="2400"/>
          </a:p>
          <a:p>
            <a:pPr marL="457200" marR="0" lvl="0" indent="-381000" algn="l" rtl="0">
              <a:lnSpc>
                <a:spcPct val="90000"/>
              </a:lnSpc>
              <a:spcBef>
                <a:spcPts val="1000"/>
              </a:spcBef>
              <a:spcAft>
                <a:spcPts val="0"/>
              </a:spcAft>
              <a:buSzPts val="2400"/>
              <a:buChar char="•"/>
            </a:pPr>
            <a:r>
              <a:rPr lang="en-US" sz="2400"/>
              <a:t>Agrawal, T., Shanahan, D., Huron, D., &amp; Keller, H. (2021). Time-of-day practices echo circadian physiological arousal: An enculturated embodied practice in Hindustani classical music.</a:t>
            </a:r>
            <a:endParaRPr sz="2400"/>
          </a:p>
          <a:p>
            <a:pPr marL="457200" marR="0" lvl="0" indent="-381000" algn="l" rtl="0">
              <a:lnSpc>
                <a:spcPct val="90000"/>
              </a:lnSpc>
              <a:spcBef>
                <a:spcPts val="0"/>
              </a:spcBef>
              <a:spcAft>
                <a:spcPts val="0"/>
              </a:spcAft>
              <a:buSzPts val="2400"/>
              <a:buChar char="•"/>
            </a:pPr>
            <a:r>
              <a:rPr lang="en-US" sz="2400"/>
              <a:t>Manuel, P. (2001). The Raga Guide: A Survey of 74 Hindustani Ragas. Ethnomusicology, 45(3), 527.</a:t>
            </a:r>
            <a:endParaRPr sz="2400"/>
          </a:p>
          <a:p>
            <a:pPr marL="457200" marR="0" lvl="0" indent="-381000" algn="l" rtl="0">
              <a:lnSpc>
                <a:spcPct val="90000"/>
              </a:lnSpc>
              <a:spcBef>
                <a:spcPts val="0"/>
              </a:spcBef>
              <a:spcAft>
                <a:spcPts val="0"/>
              </a:spcAft>
              <a:buSzPts val="2400"/>
              <a:buChar char="•"/>
            </a:pPr>
            <a:r>
              <a:rPr lang="en-US" sz="2400"/>
              <a:t>**Bhatk humdrum representation: </a:t>
            </a:r>
            <a:r>
              <a:rPr lang="en-US" u="sng">
                <a:solidFill>
                  <a:schemeClr val="hlink"/>
                </a:solidFill>
                <a:hlinkClick r:id="rId3"/>
              </a:rPr>
              <a:t>https://www.humdrum.org/rep/bhatk/index.html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4"/>
          <p:cNvSpPr/>
          <p:nvPr/>
        </p:nvSpPr>
        <p:spPr>
          <a:xfrm>
            <a:off x="0" y="4206241"/>
            <a:ext cx="12200707" cy="2651760"/>
          </a:xfrm>
          <a:prstGeom prst="rect">
            <a:avLst/>
          </a:prstGeom>
          <a:solidFill>
            <a:srgbClr val="E1BA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8" name="Google Shape;248;p24"/>
          <p:cNvGrpSpPr/>
          <p:nvPr/>
        </p:nvGrpSpPr>
        <p:grpSpPr>
          <a:xfrm>
            <a:off x="31869015" y="3559702"/>
            <a:ext cx="11398732" cy="2303116"/>
            <a:chOff x="391127" y="2574883"/>
            <a:chExt cx="5311487" cy="1012696"/>
          </a:xfrm>
        </p:grpSpPr>
        <p:pic>
          <p:nvPicPr>
            <p:cNvPr id="249" name="Google Shape;249;p24"/>
            <p:cNvPicPr preferRelativeResize="0"/>
            <p:nvPr/>
          </p:nvPicPr>
          <p:blipFill rotWithShape="1">
            <a:blip r:embed="rId3">
              <a:alphaModFix/>
            </a:blip>
            <a:srcRect/>
            <a:stretch/>
          </p:blipFill>
          <p:spPr>
            <a:xfrm>
              <a:off x="391127" y="2574883"/>
              <a:ext cx="5311487" cy="1003624"/>
            </a:xfrm>
            <a:prstGeom prst="rect">
              <a:avLst/>
            </a:prstGeom>
            <a:noFill/>
            <a:ln>
              <a:noFill/>
            </a:ln>
          </p:spPr>
        </p:pic>
        <p:sp>
          <p:nvSpPr>
            <p:cNvPr id="250" name="Google Shape;250;p24"/>
            <p:cNvSpPr/>
            <p:nvPr/>
          </p:nvSpPr>
          <p:spPr>
            <a:xfrm>
              <a:off x="2375428" y="3360345"/>
              <a:ext cx="1439827" cy="227234"/>
            </a:xfrm>
            <a:prstGeom prst="rect">
              <a:avLst/>
            </a:prstGeom>
            <a:solidFill>
              <a:srgbClr val="EEB21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500"/>
                <a:buFont typeface="Calibri"/>
                <a:buNone/>
              </a:pPr>
              <a:endParaRPr sz="2500" b="1" i="1">
                <a:solidFill>
                  <a:schemeClr val="lt1"/>
                </a:solidFill>
                <a:latin typeface="Arial Narrow"/>
                <a:ea typeface="Arial Narrow"/>
                <a:cs typeface="Arial Narrow"/>
                <a:sym typeface="Arial Narrow"/>
              </a:endParaRPr>
            </a:p>
          </p:txBody>
        </p:sp>
      </p:grpSp>
      <p:grpSp>
        <p:nvGrpSpPr>
          <p:cNvPr id="251" name="Google Shape;251;p24"/>
          <p:cNvGrpSpPr/>
          <p:nvPr/>
        </p:nvGrpSpPr>
        <p:grpSpPr>
          <a:xfrm>
            <a:off x="32021415" y="3712102"/>
            <a:ext cx="11398732" cy="2303116"/>
            <a:chOff x="391127" y="2574883"/>
            <a:chExt cx="5311487" cy="1012696"/>
          </a:xfrm>
        </p:grpSpPr>
        <p:pic>
          <p:nvPicPr>
            <p:cNvPr id="252" name="Google Shape;252;p24"/>
            <p:cNvPicPr preferRelativeResize="0"/>
            <p:nvPr/>
          </p:nvPicPr>
          <p:blipFill rotWithShape="1">
            <a:blip r:embed="rId3">
              <a:alphaModFix/>
            </a:blip>
            <a:srcRect/>
            <a:stretch/>
          </p:blipFill>
          <p:spPr>
            <a:xfrm>
              <a:off x="391127" y="2574883"/>
              <a:ext cx="5311487" cy="1003624"/>
            </a:xfrm>
            <a:prstGeom prst="rect">
              <a:avLst/>
            </a:prstGeom>
            <a:noFill/>
            <a:ln>
              <a:noFill/>
            </a:ln>
          </p:spPr>
        </p:pic>
        <p:sp>
          <p:nvSpPr>
            <p:cNvPr id="253" name="Google Shape;253;p24"/>
            <p:cNvSpPr/>
            <p:nvPr/>
          </p:nvSpPr>
          <p:spPr>
            <a:xfrm>
              <a:off x="2375428" y="3360345"/>
              <a:ext cx="1439827" cy="227234"/>
            </a:xfrm>
            <a:prstGeom prst="rect">
              <a:avLst/>
            </a:prstGeom>
            <a:solidFill>
              <a:srgbClr val="EEB21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2500"/>
                <a:buFont typeface="Calibri"/>
                <a:buNone/>
              </a:pPr>
              <a:endParaRPr sz="2500" b="1" i="1">
                <a:solidFill>
                  <a:schemeClr val="lt1"/>
                </a:solidFill>
                <a:latin typeface="Arial Narrow"/>
                <a:ea typeface="Arial Narrow"/>
                <a:cs typeface="Arial Narrow"/>
                <a:sym typeface="Arial Narrow"/>
              </a:endParaRPr>
            </a:p>
          </p:txBody>
        </p:sp>
      </p:grpSp>
      <p:sp>
        <p:nvSpPr>
          <p:cNvPr id="254" name="Google Shape;254;p24"/>
          <p:cNvSpPr txBox="1"/>
          <p:nvPr/>
        </p:nvSpPr>
        <p:spPr>
          <a:xfrm>
            <a:off x="3352049" y="2403228"/>
            <a:ext cx="5487900" cy="6516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lt1"/>
              </a:buClr>
              <a:buSzPts val="4000"/>
              <a:buFont typeface="Calibri"/>
              <a:buNone/>
            </a:pPr>
            <a:r>
              <a:rPr lang="en-US" sz="4000" cap="none">
                <a:solidFill>
                  <a:schemeClr val="lt1"/>
                </a:solidFill>
                <a:latin typeface="Calibri"/>
                <a:ea typeface="Calibri"/>
                <a:cs typeface="Calibri"/>
                <a:sym typeface="Calibri"/>
              </a:rPr>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Google Shape;233;p23"/>
          <p:cNvSpPr txBox="1">
            <a:spLocks noGrp="1"/>
          </p:cNvSpPr>
          <p:nvPr>
            <p:ph type="title"/>
          </p:nvPr>
        </p:nvSpPr>
        <p:spPr>
          <a:xfrm>
            <a:off x="838200" y="13303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t>Caveats</a:t>
            </a:r>
            <a:endParaRPr/>
          </a:p>
        </p:txBody>
      </p:sp>
      <p:sp>
        <p:nvSpPr>
          <p:cNvPr id="234" name="Google Shape;234;p23"/>
          <p:cNvSpPr txBox="1">
            <a:spLocks noGrp="1"/>
          </p:cNvSpPr>
          <p:nvPr>
            <p:ph type="body" idx="1"/>
          </p:nvPr>
        </p:nvSpPr>
        <p:spPr>
          <a:xfrm>
            <a:off x="838200" y="2704043"/>
            <a:ext cx="10515600" cy="3849157"/>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Char char="•"/>
            </a:pPr>
            <a:r>
              <a:rPr lang="en-US"/>
              <a:t>The Alaap is very brief and might not be able to express the Rasa of the entire performance.</a:t>
            </a:r>
            <a:endParaRPr/>
          </a:p>
          <a:p>
            <a:pPr marL="457200" lvl="0" indent="-342900" algn="l" rtl="0">
              <a:lnSpc>
                <a:spcPct val="115000"/>
              </a:lnSpc>
              <a:spcBef>
                <a:spcPts val="0"/>
              </a:spcBef>
              <a:spcAft>
                <a:spcPts val="0"/>
              </a:spcAft>
              <a:buSzPts val="1800"/>
              <a:buChar char="•"/>
            </a:pPr>
            <a:r>
              <a:rPr lang="en-US"/>
              <a:t>Operationalization of the term “melodic structure” does not incorporate ornamentations around notes.</a:t>
            </a:r>
            <a:endParaRPr/>
          </a:p>
          <a:p>
            <a:pPr marL="457200" lvl="0" indent="-342900" algn="l" rtl="0">
              <a:lnSpc>
                <a:spcPct val="115000"/>
              </a:lnSpc>
              <a:spcBef>
                <a:spcPts val="0"/>
              </a:spcBef>
              <a:spcAft>
                <a:spcPts val="0"/>
              </a:spcAft>
              <a:buSzPts val="1800"/>
              <a:buChar char="•"/>
            </a:pPr>
            <a:r>
              <a:rPr lang="en-US"/>
              <a:t>Convenience sampling. Not enough samples.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g1647a088111_5_6"/>
          <p:cNvSpPr txBox="1">
            <a:spLocks noGrp="1"/>
          </p:cNvSpPr>
          <p:nvPr>
            <p:ph type="title"/>
          </p:nvPr>
        </p:nvSpPr>
        <p:spPr>
          <a:xfrm>
            <a:off x="402425" y="12367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Sample corpus file</a:t>
            </a:r>
            <a:endParaRPr/>
          </a:p>
        </p:txBody>
      </p:sp>
      <p:pic>
        <p:nvPicPr>
          <p:cNvPr id="177" name="Google Shape;177;g1647a088111_5_6"/>
          <p:cNvPicPr preferRelativeResize="0"/>
          <p:nvPr/>
        </p:nvPicPr>
        <p:blipFill rotWithShape="1">
          <a:blip r:embed="rId3">
            <a:alphaModFix/>
          </a:blip>
          <a:srcRect l="4958" r="13495" b="31852"/>
          <a:stretch/>
        </p:blipFill>
        <p:spPr>
          <a:xfrm>
            <a:off x="9718375" y="3247244"/>
            <a:ext cx="1581600" cy="2789169"/>
          </a:xfrm>
          <a:prstGeom prst="rect">
            <a:avLst/>
          </a:prstGeom>
          <a:noFill/>
          <a:ln>
            <a:noFill/>
          </a:ln>
        </p:spPr>
      </p:pic>
      <p:pic>
        <p:nvPicPr>
          <p:cNvPr id="178" name="Google Shape;178;g1647a088111_5_6"/>
          <p:cNvPicPr preferRelativeResize="0"/>
          <p:nvPr/>
        </p:nvPicPr>
        <p:blipFill>
          <a:blip r:embed="rId4">
            <a:alphaModFix/>
          </a:blip>
          <a:stretch>
            <a:fillRect/>
          </a:stretch>
        </p:blipFill>
        <p:spPr>
          <a:xfrm>
            <a:off x="3391163" y="3315188"/>
            <a:ext cx="4787816" cy="2137437"/>
          </a:xfrm>
          <a:prstGeom prst="rect">
            <a:avLst/>
          </a:prstGeom>
          <a:noFill/>
          <a:ln>
            <a:noFill/>
          </a:ln>
        </p:spPr>
      </p:pic>
      <p:sp>
        <p:nvSpPr>
          <p:cNvPr id="179" name="Google Shape;179;g1647a088111_5_6"/>
          <p:cNvSpPr txBox="1"/>
          <p:nvPr/>
        </p:nvSpPr>
        <p:spPr>
          <a:xfrm>
            <a:off x="4520125" y="2521850"/>
            <a:ext cx="25299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lt1"/>
                </a:solidFill>
                <a:latin typeface="Calibri"/>
                <a:ea typeface="Calibri"/>
                <a:cs typeface="Calibri"/>
                <a:sym typeface="Calibri"/>
              </a:rPr>
              <a:t>The RagaGuide notation (Manuel, P. 2001)</a:t>
            </a:r>
            <a:endParaRPr sz="1700">
              <a:solidFill>
                <a:schemeClr val="lt1"/>
              </a:solidFill>
              <a:latin typeface="Calibri"/>
              <a:ea typeface="Calibri"/>
              <a:cs typeface="Calibri"/>
              <a:sym typeface="Calibri"/>
            </a:endParaRPr>
          </a:p>
        </p:txBody>
      </p:sp>
      <p:sp>
        <p:nvSpPr>
          <p:cNvPr id="180" name="Google Shape;180;g1647a088111_5_6"/>
          <p:cNvSpPr txBox="1"/>
          <p:nvPr/>
        </p:nvSpPr>
        <p:spPr>
          <a:xfrm>
            <a:off x="9373650" y="2521850"/>
            <a:ext cx="2977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solidFill>
                  <a:schemeClr val="lt1"/>
                </a:solidFill>
                <a:latin typeface="Calibri"/>
                <a:ea typeface="Calibri"/>
                <a:cs typeface="Calibri"/>
                <a:sym typeface="Calibri"/>
              </a:rPr>
              <a:t>Humdrum Transcription (Agarwal et al, 2021)</a:t>
            </a:r>
            <a:endParaRPr sz="1700">
              <a:solidFill>
                <a:schemeClr val="lt1"/>
              </a:solidFill>
              <a:latin typeface="Calibri"/>
              <a:ea typeface="Calibri"/>
              <a:cs typeface="Calibri"/>
              <a:sym typeface="Calibri"/>
            </a:endParaRPr>
          </a:p>
        </p:txBody>
      </p:sp>
      <p:sp>
        <p:nvSpPr>
          <p:cNvPr id="181" name="Google Shape;181;g1647a088111_5_6"/>
          <p:cNvSpPr txBox="1"/>
          <p:nvPr/>
        </p:nvSpPr>
        <p:spPr>
          <a:xfrm>
            <a:off x="3068275" y="5728825"/>
            <a:ext cx="5433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lt1"/>
                </a:solidFill>
                <a:latin typeface="Calibri"/>
                <a:ea typeface="Calibri"/>
                <a:cs typeface="Calibri"/>
                <a:sym typeface="Calibri"/>
              </a:rPr>
              <a:t>Hindustani swara:	Sa	Re	Ga	Ma	Pa	Dha	Ni	Western solfege:	Do 	Re 	Mi	Fa	So	La	Ti</a:t>
            </a:r>
            <a:endParaRPr sz="1800">
              <a:solidFill>
                <a:schemeClr val="lt1"/>
              </a:solidFill>
              <a:latin typeface="Calibri"/>
              <a:ea typeface="Calibri"/>
              <a:cs typeface="Calibri"/>
              <a:sym typeface="Calibri"/>
            </a:endParaRPr>
          </a:p>
        </p:txBody>
      </p:sp>
      <p:sp>
        <p:nvSpPr>
          <p:cNvPr id="182" name="Google Shape;182;g1647a088111_5_6"/>
          <p:cNvSpPr/>
          <p:nvPr/>
        </p:nvSpPr>
        <p:spPr>
          <a:xfrm>
            <a:off x="2443375" y="4094225"/>
            <a:ext cx="734100" cy="446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1647a088111_5_6"/>
          <p:cNvSpPr/>
          <p:nvPr/>
        </p:nvSpPr>
        <p:spPr>
          <a:xfrm>
            <a:off x="8581625" y="4094225"/>
            <a:ext cx="734100" cy="446400"/>
          </a:xfrm>
          <a:prstGeom prst="rightArrow">
            <a:avLst>
              <a:gd name="adj1" fmla="val 50000"/>
              <a:gd name="adj2" fmla="val 5000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1647a088111_5_6"/>
          <p:cNvSpPr txBox="1"/>
          <p:nvPr/>
        </p:nvSpPr>
        <p:spPr>
          <a:xfrm>
            <a:off x="554175" y="4014450"/>
            <a:ext cx="1675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800" b="1">
                <a:solidFill>
                  <a:schemeClr val="lt1"/>
                </a:solidFill>
                <a:latin typeface="Calibri"/>
                <a:ea typeface="Calibri"/>
                <a:cs typeface="Calibri"/>
                <a:sym typeface="Calibri"/>
              </a:rPr>
              <a:t>Audio Performance</a:t>
            </a:r>
            <a:endParaRPr sz="1800" b="1">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
        <p:nvSpPr>
          <p:cNvPr id="190" name="Google Shape;190;g1647a088111_7_78"/>
          <p:cNvSpPr txBox="1">
            <a:spLocks noGrp="1"/>
          </p:cNvSpPr>
          <p:nvPr>
            <p:ph type="title"/>
          </p:nvPr>
        </p:nvSpPr>
        <p:spPr>
          <a:xfrm>
            <a:off x="402425" y="12367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Sample corpus file</a:t>
            </a:r>
            <a:endParaRPr/>
          </a:p>
        </p:txBody>
      </p:sp>
      <p:pic>
        <p:nvPicPr>
          <p:cNvPr id="191" name="Google Shape;191;g1647a088111_7_78"/>
          <p:cNvPicPr preferRelativeResize="0"/>
          <p:nvPr/>
        </p:nvPicPr>
        <p:blipFill rotWithShape="1">
          <a:blip r:embed="rId3">
            <a:alphaModFix/>
          </a:blip>
          <a:srcRect l="4958" r="13495" b="31852"/>
          <a:stretch/>
        </p:blipFill>
        <p:spPr>
          <a:xfrm>
            <a:off x="7501650" y="1351537"/>
            <a:ext cx="3122425" cy="5506451"/>
          </a:xfrm>
          <a:prstGeom prst="rect">
            <a:avLst/>
          </a:prstGeom>
          <a:noFill/>
          <a:ln>
            <a:noFill/>
          </a:ln>
        </p:spPr>
      </p:pic>
      <p:sp>
        <p:nvSpPr>
          <p:cNvPr id="192" name="Google Shape;192;g1647a088111_7_78"/>
          <p:cNvSpPr txBox="1"/>
          <p:nvPr/>
        </p:nvSpPr>
        <p:spPr>
          <a:xfrm>
            <a:off x="10645425" y="6294675"/>
            <a:ext cx="1892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lt1"/>
                </a:solidFill>
                <a:latin typeface="Calibri"/>
                <a:ea typeface="Calibri"/>
                <a:cs typeface="Calibri"/>
                <a:sym typeface="Calibri"/>
              </a:rPr>
              <a:t>Humdrum Transcription </a:t>
            </a:r>
            <a:endParaRPr sz="1000">
              <a:solidFill>
                <a:schemeClr val="lt1"/>
              </a:solidFill>
              <a:latin typeface="Calibri"/>
              <a:ea typeface="Calibri"/>
              <a:cs typeface="Calibri"/>
              <a:sym typeface="Calibri"/>
            </a:endParaRPr>
          </a:p>
          <a:p>
            <a:pPr marL="0" lvl="0" indent="0" algn="l" rtl="0">
              <a:spcBef>
                <a:spcPts val="0"/>
              </a:spcBef>
              <a:spcAft>
                <a:spcPts val="0"/>
              </a:spcAft>
              <a:buNone/>
            </a:pPr>
            <a:r>
              <a:rPr lang="en-US" sz="1000">
                <a:solidFill>
                  <a:schemeClr val="lt1"/>
                </a:solidFill>
                <a:latin typeface="Calibri"/>
                <a:ea typeface="Calibri"/>
                <a:cs typeface="Calibri"/>
                <a:sym typeface="Calibri"/>
              </a:rPr>
              <a:t>(Agarwal et al, 2021)</a:t>
            </a:r>
            <a:endParaRPr sz="1000">
              <a:solidFill>
                <a:schemeClr val="lt1"/>
              </a:solidFill>
              <a:latin typeface="Calibri"/>
              <a:ea typeface="Calibri"/>
              <a:cs typeface="Calibri"/>
              <a:sym typeface="Calibri"/>
            </a:endParaRPr>
          </a:p>
        </p:txBody>
      </p:sp>
      <p:sp>
        <p:nvSpPr>
          <p:cNvPr id="193" name="Google Shape;193;g1647a088111_7_78"/>
          <p:cNvSpPr/>
          <p:nvPr/>
        </p:nvSpPr>
        <p:spPr>
          <a:xfrm>
            <a:off x="8164050" y="1351675"/>
            <a:ext cx="851700" cy="29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1647a088111_7_78"/>
          <p:cNvSpPr/>
          <p:nvPr/>
        </p:nvSpPr>
        <p:spPr>
          <a:xfrm>
            <a:off x="8164050" y="1990675"/>
            <a:ext cx="1176000" cy="29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1647a088111_7_78"/>
          <p:cNvSpPr/>
          <p:nvPr/>
        </p:nvSpPr>
        <p:spPr>
          <a:xfrm>
            <a:off x="8164050" y="2629675"/>
            <a:ext cx="1067700" cy="3898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1647a088111_7_78"/>
          <p:cNvSpPr/>
          <p:nvPr/>
        </p:nvSpPr>
        <p:spPr>
          <a:xfrm>
            <a:off x="8164050" y="6595725"/>
            <a:ext cx="581100" cy="237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1647a088111_7_78"/>
          <p:cNvSpPr txBox="1"/>
          <p:nvPr/>
        </p:nvSpPr>
        <p:spPr>
          <a:xfrm>
            <a:off x="6041925" y="1311125"/>
            <a:ext cx="1351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lt1"/>
                </a:solidFill>
                <a:latin typeface="Calibri"/>
                <a:ea typeface="Calibri"/>
                <a:cs typeface="Calibri"/>
                <a:sym typeface="Calibri"/>
              </a:rPr>
              <a:t>Humdrum representation</a:t>
            </a:r>
            <a:endParaRPr sz="1500">
              <a:solidFill>
                <a:schemeClr val="lt1"/>
              </a:solidFill>
              <a:latin typeface="Calibri"/>
              <a:ea typeface="Calibri"/>
              <a:cs typeface="Calibri"/>
              <a:sym typeface="Calibri"/>
            </a:endParaRPr>
          </a:p>
        </p:txBody>
      </p:sp>
      <p:sp>
        <p:nvSpPr>
          <p:cNvPr id="198" name="Google Shape;198;g1647a088111_7_78"/>
          <p:cNvSpPr txBox="1"/>
          <p:nvPr/>
        </p:nvSpPr>
        <p:spPr>
          <a:xfrm>
            <a:off x="6473050" y="1990675"/>
            <a:ext cx="662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lt1"/>
                </a:solidFill>
                <a:latin typeface="Calibri"/>
                <a:ea typeface="Calibri"/>
                <a:cs typeface="Calibri"/>
                <a:sym typeface="Calibri"/>
              </a:rPr>
              <a:t>Scale</a:t>
            </a:r>
            <a:endParaRPr sz="1500">
              <a:solidFill>
                <a:schemeClr val="lt1"/>
              </a:solidFill>
              <a:latin typeface="Calibri"/>
              <a:ea typeface="Calibri"/>
              <a:cs typeface="Calibri"/>
              <a:sym typeface="Calibri"/>
            </a:endParaRPr>
          </a:p>
        </p:txBody>
      </p:sp>
      <p:sp>
        <p:nvSpPr>
          <p:cNvPr id="199" name="Google Shape;199;g1647a088111_7_78"/>
          <p:cNvSpPr txBox="1"/>
          <p:nvPr/>
        </p:nvSpPr>
        <p:spPr>
          <a:xfrm>
            <a:off x="6128500" y="6217725"/>
            <a:ext cx="1351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lt1"/>
                </a:solidFill>
                <a:latin typeface="Calibri"/>
                <a:ea typeface="Calibri"/>
                <a:cs typeface="Calibri"/>
                <a:sym typeface="Calibri"/>
              </a:rPr>
              <a:t>Phrase</a:t>
            </a:r>
            <a:endParaRPr sz="1500">
              <a:solidFill>
                <a:schemeClr val="lt1"/>
              </a:solidFill>
              <a:latin typeface="Calibri"/>
              <a:ea typeface="Calibri"/>
              <a:cs typeface="Calibri"/>
              <a:sym typeface="Calibri"/>
            </a:endParaRPr>
          </a:p>
          <a:p>
            <a:pPr marL="0" lvl="0" indent="0" algn="ctr" rtl="0">
              <a:spcBef>
                <a:spcPts val="0"/>
              </a:spcBef>
              <a:spcAft>
                <a:spcPts val="0"/>
              </a:spcAft>
              <a:buNone/>
            </a:pPr>
            <a:r>
              <a:rPr lang="en-US" sz="1500">
                <a:solidFill>
                  <a:schemeClr val="lt1"/>
                </a:solidFill>
                <a:latin typeface="Calibri"/>
                <a:ea typeface="Calibri"/>
                <a:cs typeface="Calibri"/>
                <a:sym typeface="Calibri"/>
              </a:rPr>
              <a:t> ending</a:t>
            </a:r>
            <a:endParaRPr sz="1500">
              <a:solidFill>
                <a:schemeClr val="lt1"/>
              </a:solidFill>
              <a:latin typeface="Calibri"/>
              <a:ea typeface="Calibri"/>
              <a:cs typeface="Calibri"/>
              <a:sym typeface="Calibri"/>
            </a:endParaRPr>
          </a:p>
        </p:txBody>
      </p:sp>
      <p:sp>
        <p:nvSpPr>
          <p:cNvPr id="200" name="Google Shape;200;g1647a088111_7_78"/>
          <p:cNvSpPr txBox="1"/>
          <p:nvPr/>
        </p:nvSpPr>
        <p:spPr>
          <a:xfrm>
            <a:off x="6149850" y="3796963"/>
            <a:ext cx="1351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lt1"/>
                </a:solidFill>
                <a:latin typeface="Calibri"/>
                <a:ea typeface="Calibri"/>
                <a:cs typeface="Calibri"/>
                <a:sym typeface="Calibri"/>
              </a:rPr>
              <a:t>Melodic transcription</a:t>
            </a:r>
            <a:endParaRPr sz="1500">
              <a:solidFill>
                <a:schemeClr val="lt1"/>
              </a:solidFill>
              <a:latin typeface="Calibri"/>
              <a:ea typeface="Calibri"/>
              <a:cs typeface="Calibri"/>
              <a:sym typeface="Calibri"/>
            </a:endParaRPr>
          </a:p>
        </p:txBody>
      </p:sp>
      <p:sp>
        <p:nvSpPr>
          <p:cNvPr id="201" name="Google Shape;201;g1647a088111_7_78"/>
          <p:cNvSpPr/>
          <p:nvPr/>
        </p:nvSpPr>
        <p:spPr>
          <a:xfrm>
            <a:off x="7393725" y="1431125"/>
            <a:ext cx="270300" cy="189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1647a088111_7_78"/>
          <p:cNvSpPr/>
          <p:nvPr/>
        </p:nvSpPr>
        <p:spPr>
          <a:xfrm>
            <a:off x="7393725" y="2103625"/>
            <a:ext cx="270300" cy="189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1647a088111_7_78"/>
          <p:cNvSpPr/>
          <p:nvPr/>
        </p:nvSpPr>
        <p:spPr>
          <a:xfrm>
            <a:off x="7393725" y="4025425"/>
            <a:ext cx="270300" cy="189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1647a088111_7_78"/>
          <p:cNvSpPr/>
          <p:nvPr/>
        </p:nvSpPr>
        <p:spPr>
          <a:xfrm>
            <a:off x="7316350" y="6619725"/>
            <a:ext cx="270300" cy="189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1647a088111_7_78"/>
          <p:cNvSpPr txBox="1"/>
          <p:nvPr/>
        </p:nvSpPr>
        <p:spPr>
          <a:xfrm>
            <a:off x="542850" y="2992275"/>
            <a:ext cx="4944600" cy="247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a:solidFill>
                  <a:schemeClr val="lt1"/>
                </a:solidFill>
                <a:latin typeface="Calibri"/>
                <a:ea typeface="Calibri"/>
                <a:cs typeface="Calibri"/>
                <a:sym typeface="Calibri"/>
              </a:rPr>
              <a:t>Melody represented in </a:t>
            </a:r>
            <a:r>
              <a:rPr lang="en-US" sz="2300" i="1">
                <a:solidFill>
                  <a:schemeClr val="lt1"/>
                </a:solidFill>
                <a:latin typeface="Calibri"/>
                <a:ea typeface="Calibri"/>
                <a:cs typeface="Calibri"/>
                <a:sym typeface="Calibri"/>
              </a:rPr>
              <a:t>sargam solfege.</a:t>
            </a:r>
            <a:r>
              <a:rPr lang="en-US" sz="2300">
                <a:solidFill>
                  <a:schemeClr val="lt1"/>
                </a:solidFill>
                <a:latin typeface="Calibri"/>
                <a:ea typeface="Calibri"/>
                <a:cs typeface="Calibri"/>
                <a:sym typeface="Calibri"/>
              </a:rPr>
              <a:t> </a:t>
            </a:r>
            <a:endParaRPr sz="2300">
              <a:solidFill>
                <a:schemeClr val="lt1"/>
              </a:solidFill>
              <a:latin typeface="Calibri"/>
              <a:ea typeface="Calibri"/>
              <a:cs typeface="Calibri"/>
              <a:sym typeface="Calibri"/>
            </a:endParaRPr>
          </a:p>
          <a:p>
            <a:pPr marL="0" lvl="0" indent="0" algn="l" rtl="0">
              <a:spcBef>
                <a:spcPts val="0"/>
              </a:spcBef>
              <a:spcAft>
                <a:spcPts val="0"/>
              </a:spcAft>
              <a:buNone/>
            </a:pPr>
            <a:r>
              <a:rPr lang="en-US" sz="2300">
                <a:solidFill>
                  <a:schemeClr val="lt1"/>
                </a:solidFill>
                <a:latin typeface="Calibri"/>
                <a:ea typeface="Calibri"/>
                <a:cs typeface="Calibri"/>
                <a:sym typeface="Calibri"/>
              </a:rPr>
              <a:t>Octave: kern style</a:t>
            </a:r>
            <a:endParaRPr sz="2300">
              <a:solidFill>
                <a:schemeClr val="lt1"/>
              </a:solidFill>
              <a:latin typeface="Calibri"/>
              <a:ea typeface="Calibri"/>
              <a:cs typeface="Calibri"/>
              <a:sym typeface="Calibri"/>
            </a:endParaRPr>
          </a:p>
          <a:p>
            <a:pPr marL="0" lvl="0" indent="0" algn="l" rtl="0">
              <a:spcBef>
                <a:spcPts val="0"/>
              </a:spcBef>
              <a:spcAft>
                <a:spcPts val="0"/>
              </a:spcAft>
              <a:buNone/>
            </a:pPr>
            <a:r>
              <a:rPr lang="en-US" sz="2300">
                <a:solidFill>
                  <a:schemeClr val="lt1"/>
                </a:solidFill>
                <a:latin typeface="Calibri"/>
                <a:ea typeface="Calibri"/>
                <a:cs typeface="Calibri"/>
                <a:sym typeface="Calibri"/>
              </a:rPr>
              <a:t>Ornaments</a:t>
            </a:r>
            <a:endParaRPr sz="23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Meend:  /. or \.</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Note groups: ()</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Hold the note: –</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Kan or Grace/Murki or Mordent : </a:t>
            </a:r>
            <a:r>
              <a:rPr lang="en-US" sz="2000" b="1">
                <a:solidFill>
                  <a:schemeClr val="lt1"/>
                </a:solidFill>
                <a:latin typeface="Calibri"/>
                <a:ea typeface="Calibri"/>
                <a:cs typeface="Calibri"/>
                <a:sym typeface="Calibri"/>
              </a:rPr>
              <a:t>qgqm</a:t>
            </a:r>
            <a:endParaRPr sz="2000" b="1">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125" name="Google Shape;125;g1647a088111_7_56"/>
          <p:cNvSpPr txBox="1">
            <a:spLocks noGrp="1"/>
          </p:cNvSpPr>
          <p:nvPr>
            <p:ph type="title"/>
          </p:nvPr>
        </p:nvSpPr>
        <p:spPr>
          <a:xfrm>
            <a:off x="0" y="3744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dirty="0">
                <a:solidFill>
                  <a:schemeClr val="dk1"/>
                </a:solidFill>
              </a:rPr>
              <a:t>Motivation</a:t>
            </a:r>
            <a:endParaRPr sz="4000" dirty="0">
              <a:solidFill>
                <a:schemeClr val="dk1"/>
              </a:solidFill>
            </a:endParaRPr>
          </a:p>
        </p:txBody>
      </p:sp>
      <p:sp>
        <p:nvSpPr>
          <p:cNvPr id="126" name="Google Shape;126;g1647a088111_7_56"/>
          <p:cNvSpPr txBox="1"/>
          <p:nvPr/>
        </p:nvSpPr>
        <p:spPr>
          <a:xfrm>
            <a:off x="0" y="6488700"/>
            <a:ext cx="57717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1200" i="1">
                <a:solidFill>
                  <a:schemeClr val="lt1"/>
                </a:solidFill>
                <a:latin typeface="Calibri"/>
                <a:ea typeface="Calibri"/>
                <a:cs typeface="Calibri"/>
                <a:sym typeface="Calibri"/>
              </a:rPr>
              <a:t>Image credits: bharathgyanblog.wordpress.com</a:t>
            </a:r>
            <a:endParaRPr sz="1200" i="1">
              <a:solidFill>
                <a:schemeClr val="lt1"/>
              </a:solidFill>
              <a:latin typeface="Calibri"/>
              <a:ea typeface="Calibri"/>
              <a:cs typeface="Calibri"/>
              <a:sym typeface="Calibri"/>
            </a:endParaRPr>
          </a:p>
        </p:txBody>
      </p:sp>
      <p:pic>
        <p:nvPicPr>
          <p:cNvPr id="127" name="Google Shape;127;g1647a088111_7_56"/>
          <p:cNvPicPr preferRelativeResize="0"/>
          <p:nvPr/>
        </p:nvPicPr>
        <p:blipFill>
          <a:blip r:embed="rId3">
            <a:alphaModFix/>
          </a:blip>
          <a:stretch>
            <a:fillRect/>
          </a:stretch>
        </p:blipFill>
        <p:spPr>
          <a:xfrm>
            <a:off x="1824510" y="2512359"/>
            <a:ext cx="2978150" cy="3035975"/>
          </a:xfrm>
          <a:prstGeom prst="rect">
            <a:avLst/>
          </a:prstGeom>
          <a:noFill/>
          <a:ln>
            <a:noFill/>
          </a:ln>
        </p:spPr>
      </p:pic>
      <p:sp>
        <p:nvSpPr>
          <p:cNvPr id="128" name="Google Shape;128;g1647a088111_7_56"/>
          <p:cNvSpPr txBox="1">
            <a:spLocks noGrp="1"/>
          </p:cNvSpPr>
          <p:nvPr>
            <p:ph type="body" idx="1"/>
          </p:nvPr>
        </p:nvSpPr>
        <p:spPr>
          <a:xfrm>
            <a:off x="4954410" y="2259862"/>
            <a:ext cx="2978100" cy="15102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None/>
            </a:pPr>
            <a:r>
              <a:rPr lang="en-US" sz="2000" i="1"/>
              <a:t>Many to many map between rāga and rasa.</a:t>
            </a:r>
            <a:endParaRPr sz="3300" i="1"/>
          </a:p>
        </p:txBody>
      </p:sp>
      <p:pic>
        <p:nvPicPr>
          <p:cNvPr id="129" name="Google Shape;129;g1647a088111_7_56"/>
          <p:cNvPicPr preferRelativeResize="0"/>
          <p:nvPr/>
        </p:nvPicPr>
        <p:blipFill rotWithShape="1">
          <a:blip r:embed="rId4">
            <a:alphaModFix/>
          </a:blip>
          <a:srcRect l="7791" t="8815" r="71222" b="25394"/>
          <a:stretch/>
        </p:blipFill>
        <p:spPr>
          <a:xfrm>
            <a:off x="8231385" y="2257262"/>
            <a:ext cx="994400" cy="3546174"/>
          </a:xfrm>
          <a:prstGeom prst="rect">
            <a:avLst/>
          </a:prstGeom>
          <a:noFill/>
          <a:ln>
            <a:noFill/>
          </a:ln>
        </p:spPr>
      </p:pic>
      <p:sp>
        <p:nvSpPr>
          <p:cNvPr id="130" name="Google Shape;130;g1647a088111_7_56"/>
          <p:cNvSpPr txBox="1"/>
          <p:nvPr/>
        </p:nvSpPr>
        <p:spPr>
          <a:xfrm>
            <a:off x="2642935" y="2112162"/>
            <a:ext cx="159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RASA</a:t>
            </a:r>
            <a:endParaRPr>
              <a:solidFill>
                <a:schemeClr val="lt1"/>
              </a:solidFill>
              <a:latin typeface="Calibri"/>
              <a:ea typeface="Calibri"/>
              <a:cs typeface="Calibri"/>
              <a:sym typeface="Calibri"/>
            </a:endParaRPr>
          </a:p>
        </p:txBody>
      </p:sp>
      <p:sp>
        <p:nvSpPr>
          <p:cNvPr id="131" name="Google Shape;131;g1647a088111_7_56"/>
          <p:cNvSpPr txBox="1"/>
          <p:nvPr/>
        </p:nvSpPr>
        <p:spPr>
          <a:xfrm>
            <a:off x="8300735" y="1935437"/>
            <a:ext cx="159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RAGA</a:t>
            </a:r>
            <a:endParaRPr>
              <a:solidFill>
                <a:schemeClr val="lt1"/>
              </a:solidFill>
              <a:latin typeface="Calibri"/>
              <a:ea typeface="Calibri"/>
              <a:cs typeface="Calibri"/>
              <a:sym typeface="Calibri"/>
            </a:endParaRPr>
          </a:p>
        </p:txBody>
      </p:sp>
      <p:cxnSp>
        <p:nvCxnSpPr>
          <p:cNvPr id="132" name="Google Shape;132;g1647a088111_7_56"/>
          <p:cNvCxnSpPr>
            <a:stCxn id="127" idx="3"/>
            <a:endCxn id="129" idx="1"/>
          </p:cNvCxnSpPr>
          <p:nvPr/>
        </p:nvCxnSpPr>
        <p:spPr>
          <a:xfrm>
            <a:off x="4802660" y="4030347"/>
            <a:ext cx="3428700" cy="0"/>
          </a:xfrm>
          <a:prstGeom prst="straightConnector1">
            <a:avLst/>
          </a:prstGeom>
          <a:noFill/>
          <a:ln w="19050" cap="flat" cmpd="sng">
            <a:solidFill>
              <a:srgbClr val="EEB211"/>
            </a:solidFill>
            <a:prstDash val="solid"/>
            <a:round/>
            <a:headEnd type="none" w="med" len="med"/>
            <a:tailEnd type="triangle" w="med" len="med"/>
          </a:ln>
        </p:spPr>
      </p:cxnSp>
      <p:cxnSp>
        <p:nvCxnSpPr>
          <p:cNvPr id="133" name="Google Shape;133;g1647a088111_7_56"/>
          <p:cNvCxnSpPr/>
          <p:nvPr/>
        </p:nvCxnSpPr>
        <p:spPr>
          <a:xfrm rot="10800000" flipH="1">
            <a:off x="7685310" y="3698962"/>
            <a:ext cx="427500" cy="332100"/>
          </a:xfrm>
          <a:prstGeom prst="straightConnector1">
            <a:avLst/>
          </a:prstGeom>
          <a:noFill/>
          <a:ln w="19050" cap="flat" cmpd="sng">
            <a:solidFill>
              <a:srgbClr val="EEB211"/>
            </a:solidFill>
            <a:prstDash val="solid"/>
            <a:round/>
            <a:headEnd type="none" w="med" len="med"/>
            <a:tailEnd type="triangle" w="med" len="med"/>
          </a:ln>
        </p:spPr>
      </p:cxnSp>
      <p:cxnSp>
        <p:nvCxnSpPr>
          <p:cNvPr id="134" name="Google Shape;134;g1647a088111_7_56"/>
          <p:cNvCxnSpPr/>
          <p:nvPr/>
        </p:nvCxnSpPr>
        <p:spPr>
          <a:xfrm rot="10800000">
            <a:off x="4873585" y="3639287"/>
            <a:ext cx="474600" cy="391800"/>
          </a:xfrm>
          <a:prstGeom prst="straightConnector1">
            <a:avLst/>
          </a:prstGeom>
          <a:noFill/>
          <a:ln w="19050" cap="flat" cmpd="sng">
            <a:solidFill>
              <a:srgbClr val="EEB211"/>
            </a:solidFill>
            <a:prstDash val="solid"/>
            <a:round/>
            <a:headEnd type="none" w="med" len="med"/>
            <a:tailEnd type="triangle" w="med" len="med"/>
          </a:ln>
        </p:spPr>
      </p:cxnSp>
      <p:cxnSp>
        <p:nvCxnSpPr>
          <p:cNvPr id="135" name="Google Shape;135;g1647a088111_7_56"/>
          <p:cNvCxnSpPr/>
          <p:nvPr/>
        </p:nvCxnSpPr>
        <p:spPr>
          <a:xfrm flipH="1">
            <a:off x="4885560" y="4042937"/>
            <a:ext cx="438900" cy="403500"/>
          </a:xfrm>
          <a:prstGeom prst="straightConnector1">
            <a:avLst/>
          </a:prstGeom>
          <a:noFill/>
          <a:ln w="19050" cap="flat" cmpd="sng">
            <a:solidFill>
              <a:srgbClr val="EEB211"/>
            </a:solidFill>
            <a:prstDash val="solid"/>
            <a:round/>
            <a:headEnd type="none" w="med" len="med"/>
            <a:tailEnd type="triangle" w="med" len="med"/>
          </a:ln>
        </p:spPr>
      </p:cxnSp>
      <p:cxnSp>
        <p:nvCxnSpPr>
          <p:cNvPr id="136" name="Google Shape;136;g1647a088111_7_56"/>
          <p:cNvCxnSpPr/>
          <p:nvPr/>
        </p:nvCxnSpPr>
        <p:spPr>
          <a:xfrm>
            <a:off x="7709335" y="4042937"/>
            <a:ext cx="438900" cy="296700"/>
          </a:xfrm>
          <a:prstGeom prst="straightConnector1">
            <a:avLst/>
          </a:prstGeom>
          <a:noFill/>
          <a:ln w="19050" cap="flat" cmpd="sng">
            <a:solidFill>
              <a:srgbClr val="EEB211"/>
            </a:solidFill>
            <a:prstDash val="solid"/>
            <a:round/>
            <a:headEnd type="none" w="med" len="med"/>
            <a:tailEnd type="triangle" w="med" len="med"/>
          </a:ln>
        </p:spPr>
      </p:cxnSp>
      <p:cxnSp>
        <p:nvCxnSpPr>
          <p:cNvPr id="137" name="Google Shape;137;g1647a088111_7_56"/>
          <p:cNvCxnSpPr>
            <a:endCxn id="127" idx="3"/>
          </p:cNvCxnSpPr>
          <p:nvPr/>
        </p:nvCxnSpPr>
        <p:spPr>
          <a:xfrm rot="10800000">
            <a:off x="4802660" y="4030347"/>
            <a:ext cx="616800" cy="600"/>
          </a:xfrm>
          <a:prstGeom prst="straightConnector1">
            <a:avLst/>
          </a:prstGeom>
          <a:noFill/>
          <a:ln w="19050" cap="flat" cmpd="sng">
            <a:solidFill>
              <a:srgbClr val="EEB21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10"/>
          <p:cNvSpPr txBox="1">
            <a:spLocks noGrp="1"/>
          </p:cNvSpPr>
          <p:nvPr>
            <p:ph type="body" idx="1"/>
          </p:nvPr>
        </p:nvSpPr>
        <p:spPr>
          <a:xfrm>
            <a:off x="1834055" y="2715240"/>
            <a:ext cx="8523890" cy="2301900"/>
          </a:xfrm>
          <a:prstGeom prst="rect">
            <a:avLst/>
          </a:prstGeom>
          <a:noFill/>
          <a:ln>
            <a:noFill/>
          </a:ln>
        </p:spPr>
        <p:txBody>
          <a:bodyPr spcFirstLastPara="1" wrap="square" lIns="91425" tIns="45700" rIns="91425" bIns="45700" anchor="t" anchorCtr="0">
            <a:noAutofit/>
          </a:bodyPr>
          <a:lstStyle/>
          <a:p>
            <a:pPr marL="19050" lvl="0" indent="0" algn="l" rtl="0">
              <a:lnSpc>
                <a:spcPct val="115000"/>
              </a:lnSpc>
              <a:spcBef>
                <a:spcPts val="0"/>
              </a:spcBef>
              <a:spcAft>
                <a:spcPts val="0"/>
              </a:spcAft>
              <a:buClr>
                <a:schemeClr val="accent1"/>
              </a:buClr>
              <a:buSzPts val="3300"/>
              <a:buNone/>
            </a:pPr>
            <a:r>
              <a:rPr lang="en-US" sz="3600" b="1" i="1" dirty="0">
                <a:solidFill>
                  <a:schemeClr val="accent1"/>
                </a:solidFill>
              </a:rPr>
              <a:t>Ragas belonging to the same rasa have similar melodic structures. </a:t>
            </a:r>
            <a:endParaRPr sz="3600" i="1" dirty="0"/>
          </a:p>
        </p:txBody>
      </p:sp>
      <p:sp>
        <p:nvSpPr>
          <p:cNvPr id="2" name="Google Shape;125;g1647a088111_7_56">
            <a:extLst>
              <a:ext uri="{FF2B5EF4-FFF2-40B4-BE49-F238E27FC236}">
                <a16:creationId xmlns:a16="http://schemas.microsoft.com/office/drawing/2014/main" id="{610D9D7A-80BB-44EC-9E70-A385EA24BE02}"/>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Alternative Hypotheses H</a:t>
            </a:r>
            <a:r>
              <a:rPr lang="en-US" sz="4000" baseline="-25000" dirty="0">
                <a:solidFill>
                  <a:schemeClr val="dk1"/>
                </a:solidFill>
              </a:rPr>
              <a:t>1</a:t>
            </a:r>
            <a:endParaRPr lang="en-US" sz="4000" dirty="0">
              <a:solidFill>
                <a:schemeClr val="dk1"/>
              </a:solidFill>
            </a:endParaRPr>
          </a:p>
        </p:txBody>
      </p:sp>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2" name="Google Shape;125;g1647a088111_7_56">
            <a:extLst>
              <a:ext uri="{FF2B5EF4-FFF2-40B4-BE49-F238E27FC236}">
                <a16:creationId xmlns:a16="http://schemas.microsoft.com/office/drawing/2014/main" id="{EBAED053-7D86-2A08-C46D-73ED92EE39E9}"/>
              </a:ext>
            </a:extLst>
          </p:cNvPr>
          <p:cNvSpPr txBox="1">
            <a:spLocks/>
          </p:cNvSpPr>
          <p:nvPr/>
        </p:nvSpPr>
        <p:spPr>
          <a:xfrm>
            <a:off x="0" y="332911"/>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Null Hypotheses H</a:t>
            </a:r>
            <a:r>
              <a:rPr lang="en-US" sz="4000" baseline="-25000" dirty="0">
                <a:solidFill>
                  <a:schemeClr val="dk1"/>
                </a:solidFill>
              </a:rPr>
              <a:t>0</a:t>
            </a:r>
            <a:endParaRPr lang="en-US" sz="4000" dirty="0">
              <a:solidFill>
                <a:schemeClr val="dk1"/>
              </a:solidFill>
            </a:endParaRPr>
          </a:p>
        </p:txBody>
      </p:sp>
      <p:sp>
        <p:nvSpPr>
          <p:cNvPr id="8" name="TextBox 7">
            <a:extLst>
              <a:ext uri="{FF2B5EF4-FFF2-40B4-BE49-F238E27FC236}">
                <a16:creationId xmlns:a16="http://schemas.microsoft.com/office/drawing/2014/main" id="{1F6C0D12-0A5E-0CFA-EB5C-DA3033F0D183}"/>
              </a:ext>
            </a:extLst>
          </p:cNvPr>
          <p:cNvSpPr txBox="1"/>
          <p:nvPr/>
        </p:nvSpPr>
        <p:spPr>
          <a:xfrm>
            <a:off x="1702676" y="2162630"/>
            <a:ext cx="10110952" cy="2185214"/>
          </a:xfrm>
          <a:prstGeom prst="rect">
            <a:avLst/>
          </a:prstGeom>
          <a:noFill/>
        </p:spPr>
        <p:txBody>
          <a:bodyPr wrap="square">
            <a:spAutoFit/>
          </a:bodyPr>
          <a:lstStyle/>
          <a:p>
            <a:br>
              <a:rPr lang="en-US" dirty="0">
                <a:effectLst/>
                <a:latin typeface="Helvetica" pitchFamily="2" charset="0"/>
              </a:rPr>
            </a:br>
            <a:endParaRPr lang="en-US" dirty="0">
              <a:effectLst/>
              <a:latin typeface="Helvetica" pitchFamily="2" charset="0"/>
            </a:endParaRPr>
          </a:p>
          <a:p>
            <a:r>
              <a:rPr lang="en-US" dirty="0">
                <a:effectLst/>
                <a:latin typeface="Helvetica" pitchFamily="2" charset="0"/>
              </a:rPr>
              <a:t> </a:t>
            </a:r>
            <a:r>
              <a:rPr lang="en-US" sz="3600" b="1" i="1" dirty="0">
                <a:solidFill>
                  <a:schemeClr val="accent1"/>
                </a:solidFill>
                <a:latin typeface="Calibri"/>
                <a:cs typeface="Calibri"/>
                <a:sym typeface="Calibri"/>
              </a:rPr>
              <a:t>Ragas belonging to the same rasa </a:t>
            </a:r>
            <a:r>
              <a:rPr lang="en-US" sz="3600" b="1" i="1" dirty="0">
                <a:solidFill>
                  <a:srgbClr val="FF0000"/>
                </a:solidFill>
                <a:latin typeface="Calibri"/>
                <a:cs typeface="Calibri"/>
                <a:sym typeface="Calibri"/>
              </a:rPr>
              <a:t>do not </a:t>
            </a:r>
            <a:r>
              <a:rPr lang="en-US" sz="3600" b="1" i="1" dirty="0">
                <a:solidFill>
                  <a:schemeClr val="accent1"/>
                </a:solidFill>
                <a:latin typeface="Calibri"/>
                <a:cs typeface="Calibri"/>
                <a:sym typeface="Calibri"/>
              </a:rPr>
              <a:t>have similar melodic structures. There are no melodic similarities between ragas in the same rasas.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6A501D-FA10-CE4B-1359-98ED7869C569}"/>
              </a:ext>
            </a:extLst>
          </p:cNvPr>
          <p:cNvSpPr>
            <a:spLocks noGrp="1"/>
          </p:cNvSpPr>
          <p:nvPr>
            <p:ph type="body" idx="1"/>
          </p:nvPr>
        </p:nvSpPr>
        <p:spPr/>
        <p:txBody>
          <a:bodyPr/>
          <a:lstStyle/>
          <a:p>
            <a:pPr marL="114300" indent="0">
              <a:buNone/>
            </a:pPr>
            <a:r>
              <a:rPr lang="en-US" b="1" i="1" dirty="0">
                <a:solidFill>
                  <a:srgbClr val="FF0000"/>
                </a:solidFill>
              </a:rPr>
              <a:t>S</a:t>
            </a:r>
            <a:r>
              <a:rPr lang="en-US" sz="2800" b="1" i="1" dirty="0">
                <a:solidFill>
                  <a:srgbClr val="FF0000"/>
                </a:solidFill>
              </a:rPr>
              <a:t>imilar melodic structures : </a:t>
            </a:r>
          </a:p>
          <a:p>
            <a:pPr marL="114300" indent="0">
              <a:buNone/>
            </a:pPr>
            <a:r>
              <a:rPr lang="en-US" b="1" i="1" dirty="0">
                <a:solidFill>
                  <a:schemeClr val="accent1"/>
                </a:solidFill>
              </a:rPr>
              <a:t>	</a:t>
            </a:r>
            <a:r>
              <a:rPr lang="en-US" sz="2800" b="1" i="1" dirty="0">
                <a:solidFill>
                  <a:schemeClr val="accent1"/>
                </a:solidFill>
              </a:rPr>
              <a:t>1 gram (</a:t>
            </a:r>
            <a:r>
              <a:rPr lang="en-US" sz="2800" b="1" i="1" dirty="0" err="1">
                <a:solidFill>
                  <a:schemeClr val="accent1"/>
                </a:solidFill>
              </a:rPr>
              <a:t>swara</a:t>
            </a:r>
            <a:r>
              <a:rPr lang="en-US" sz="2800" b="1" i="1" dirty="0">
                <a:solidFill>
                  <a:schemeClr val="accent1"/>
                </a:solidFill>
              </a:rPr>
              <a:t> count),</a:t>
            </a:r>
          </a:p>
          <a:p>
            <a:pPr marL="114300" indent="0">
              <a:buNone/>
            </a:pPr>
            <a:r>
              <a:rPr lang="en-US" b="1" i="1" dirty="0">
                <a:solidFill>
                  <a:schemeClr val="accent1"/>
                </a:solidFill>
              </a:rPr>
              <a:t>	2-gram, 3-gram</a:t>
            </a:r>
            <a:endParaRPr lang="en-US" dirty="0"/>
          </a:p>
        </p:txBody>
      </p:sp>
      <p:sp>
        <p:nvSpPr>
          <p:cNvPr id="6" name="Google Shape;125;g1647a088111_7_56">
            <a:extLst>
              <a:ext uri="{FF2B5EF4-FFF2-40B4-BE49-F238E27FC236}">
                <a16:creationId xmlns:a16="http://schemas.microsoft.com/office/drawing/2014/main" id="{53750582-F2C2-A249-5041-82E0522C1FDD}"/>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Operationalization</a:t>
            </a:r>
          </a:p>
        </p:txBody>
      </p:sp>
    </p:spTree>
    <p:extLst>
      <p:ext uri="{BB962C8B-B14F-4D97-AF65-F5344CB8AC3E}">
        <p14:creationId xmlns:p14="http://schemas.microsoft.com/office/powerpoint/2010/main" val="120649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 name="Google Shape;125;g1647a088111_7_56">
            <a:extLst>
              <a:ext uri="{FF2B5EF4-FFF2-40B4-BE49-F238E27FC236}">
                <a16:creationId xmlns:a16="http://schemas.microsoft.com/office/drawing/2014/main" id="{606A626E-466C-AFDE-4CF9-920583CCDBEC}"/>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Analysis Plan</a:t>
            </a:r>
          </a:p>
        </p:txBody>
      </p:sp>
      <p:graphicFrame>
        <p:nvGraphicFramePr>
          <p:cNvPr id="5" name="Diagram 4">
            <a:extLst>
              <a:ext uri="{FF2B5EF4-FFF2-40B4-BE49-F238E27FC236}">
                <a16:creationId xmlns:a16="http://schemas.microsoft.com/office/drawing/2014/main" id="{38839974-B590-DCF7-28E8-4269C8699E48}"/>
              </a:ext>
            </a:extLst>
          </p:cNvPr>
          <p:cNvGraphicFramePr/>
          <p:nvPr>
            <p:extLst>
              <p:ext uri="{D42A27DB-BD31-4B8C-83A1-F6EECF244321}">
                <p14:modId xmlns:p14="http://schemas.microsoft.com/office/powerpoint/2010/main" val="2738013445"/>
              </p:ext>
            </p:extLst>
          </p:nvPr>
        </p:nvGraphicFramePr>
        <p:xfrm>
          <a:off x="401781" y="872066"/>
          <a:ext cx="1118061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389E5A-8FB8-CBD9-D60A-3F6F4A91D009}"/>
              </a:ext>
            </a:extLst>
          </p:cNvPr>
          <p:cNvPicPr>
            <a:picLocks noChangeAspect="1"/>
          </p:cNvPicPr>
          <p:nvPr/>
        </p:nvPicPr>
        <p:blipFill>
          <a:blip r:embed="rId2"/>
          <a:stretch>
            <a:fillRect/>
          </a:stretch>
        </p:blipFill>
        <p:spPr>
          <a:xfrm>
            <a:off x="3775277" y="1763896"/>
            <a:ext cx="2834947" cy="4422517"/>
          </a:xfrm>
          <a:prstGeom prst="rect">
            <a:avLst/>
          </a:prstGeom>
        </p:spPr>
      </p:pic>
      <p:sp>
        <p:nvSpPr>
          <p:cNvPr id="5" name="Google Shape;125;g1647a088111_7_56">
            <a:extLst>
              <a:ext uri="{FF2B5EF4-FFF2-40B4-BE49-F238E27FC236}">
                <a16:creationId xmlns:a16="http://schemas.microsoft.com/office/drawing/2014/main" id="{D7C3519C-4DC8-D351-9CDD-AA72F44A4527}"/>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Preprocessing</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8E493F4-2400-5566-9990-6FAFD4B99A59}"/>
                  </a:ext>
                </a:extLst>
              </p14:cNvPr>
              <p14:cNvContentPartPr/>
              <p14:nvPr/>
            </p14:nvContentPartPr>
            <p14:xfrm>
              <a:off x="4110462" y="2930479"/>
              <a:ext cx="971280" cy="11880"/>
            </p14:xfrm>
          </p:contentPart>
        </mc:Choice>
        <mc:Fallback xmlns="">
          <p:pic>
            <p:nvPicPr>
              <p:cNvPr id="6" name="Ink 5">
                <a:extLst>
                  <a:ext uri="{FF2B5EF4-FFF2-40B4-BE49-F238E27FC236}">
                    <a16:creationId xmlns:a16="http://schemas.microsoft.com/office/drawing/2014/main" id="{F8E493F4-2400-5566-9990-6FAFD4B99A59}"/>
                  </a:ext>
                </a:extLst>
              </p:cNvPr>
              <p:cNvPicPr/>
              <p:nvPr/>
            </p:nvPicPr>
            <p:blipFill>
              <a:blip r:embed="rId4"/>
              <a:stretch>
                <a:fillRect/>
              </a:stretch>
            </p:blipFill>
            <p:spPr>
              <a:xfrm>
                <a:off x="4020462" y="2750479"/>
                <a:ext cx="115092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AE2FC57-197F-31BA-B555-381BF62915EC}"/>
                  </a:ext>
                </a:extLst>
              </p14:cNvPr>
              <p14:cNvContentPartPr/>
              <p14:nvPr/>
            </p14:nvContentPartPr>
            <p14:xfrm>
              <a:off x="4112982" y="5136559"/>
              <a:ext cx="888120" cy="15840"/>
            </p14:xfrm>
          </p:contentPart>
        </mc:Choice>
        <mc:Fallback xmlns="">
          <p:pic>
            <p:nvPicPr>
              <p:cNvPr id="7" name="Ink 6">
                <a:extLst>
                  <a:ext uri="{FF2B5EF4-FFF2-40B4-BE49-F238E27FC236}">
                    <a16:creationId xmlns:a16="http://schemas.microsoft.com/office/drawing/2014/main" id="{3AE2FC57-197F-31BA-B555-381BF62915EC}"/>
                  </a:ext>
                </a:extLst>
              </p:cNvPr>
              <p:cNvPicPr/>
              <p:nvPr/>
            </p:nvPicPr>
            <p:blipFill>
              <a:blip r:embed="rId6"/>
              <a:stretch>
                <a:fillRect/>
              </a:stretch>
            </p:blipFill>
            <p:spPr>
              <a:xfrm>
                <a:off x="4022982" y="4960559"/>
                <a:ext cx="1067760" cy="36748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2CD7BBF-38BC-462C-C54F-072936F069D0}"/>
                  </a:ext>
                </a:extLst>
              </p14:cNvPr>
              <p14:cNvContentPartPr/>
              <p14:nvPr/>
            </p14:nvContentPartPr>
            <p14:xfrm>
              <a:off x="4124502" y="3294079"/>
              <a:ext cx="1038960" cy="360"/>
            </p14:xfrm>
          </p:contentPart>
        </mc:Choice>
        <mc:Fallback xmlns="">
          <p:pic>
            <p:nvPicPr>
              <p:cNvPr id="9" name="Ink 8">
                <a:extLst>
                  <a:ext uri="{FF2B5EF4-FFF2-40B4-BE49-F238E27FC236}">
                    <a16:creationId xmlns:a16="http://schemas.microsoft.com/office/drawing/2014/main" id="{02CD7BBF-38BC-462C-C54F-072936F069D0}"/>
                  </a:ext>
                </a:extLst>
              </p:cNvPr>
              <p:cNvPicPr/>
              <p:nvPr/>
            </p:nvPicPr>
            <p:blipFill>
              <a:blip r:embed="rId8"/>
              <a:stretch>
                <a:fillRect/>
              </a:stretch>
            </p:blipFill>
            <p:spPr>
              <a:xfrm>
                <a:off x="4034502" y="3114079"/>
                <a:ext cx="1218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B076F880-2CC1-4D33-2F86-446063AEEFB9}"/>
                  </a:ext>
                </a:extLst>
              </p14:cNvPr>
              <p14:cNvContentPartPr/>
              <p14:nvPr/>
            </p14:nvContentPartPr>
            <p14:xfrm>
              <a:off x="4141782" y="4511239"/>
              <a:ext cx="950400" cy="43560"/>
            </p14:xfrm>
          </p:contentPart>
        </mc:Choice>
        <mc:Fallback xmlns="">
          <p:pic>
            <p:nvPicPr>
              <p:cNvPr id="11" name="Ink 10">
                <a:extLst>
                  <a:ext uri="{FF2B5EF4-FFF2-40B4-BE49-F238E27FC236}">
                    <a16:creationId xmlns:a16="http://schemas.microsoft.com/office/drawing/2014/main" id="{B076F880-2CC1-4D33-2F86-446063AEEFB9}"/>
                  </a:ext>
                </a:extLst>
              </p:cNvPr>
              <p:cNvPicPr/>
              <p:nvPr/>
            </p:nvPicPr>
            <p:blipFill>
              <a:blip r:embed="rId10"/>
              <a:stretch>
                <a:fillRect/>
              </a:stretch>
            </p:blipFill>
            <p:spPr>
              <a:xfrm>
                <a:off x="4051782" y="4331239"/>
                <a:ext cx="1130040" cy="403200"/>
              </a:xfrm>
              <a:prstGeom prst="rect">
                <a:avLst/>
              </a:prstGeom>
            </p:spPr>
          </p:pic>
        </mc:Fallback>
      </mc:AlternateContent>
      <p:graphicFrame>
        <p:nvGraphicFramePr>
          <p:cNvPr id="2" name="Table 2">
            <a:extLst>
              <a:ext uri="{FF2B5EF4-FFF2-40B4-BE49-F238E27FC236}">
                <a16:creationId xmlns:a16="http://schemas.microsoft.com/office/drawing/2014/main" id="{E77B60CE-CF7E-A709-A731-76FBA8D684FD}"/>
              </a:ext>
            </a:extLst>
          </p:cNvPr>
          <p:cNvGraphicFramePr>
            <a:graphicFrameLocks noGrp="1"/>
          </p:cNvGraphicFramePr>
          <p:nvPr>
            <p:extLst>
              <p:ext uri="{D42A27DB-BD31-4B8C-83A1-F6EECF244321}">
                <p14:modId xmlns:p14="http://schemas.microsoft.com/office/powerpoint/2010/main" val="426345031"/>
              </p:ext>
            </p:extLst>
          </p:nvPr>
        </p:nvGraphicFramePr>
        <p:xfrm>
          <a:off x="7101751" y="1763896"/>
          <a:ext cx="2078462" cy="2225040"/>
        </p:xfrm>
        <a:graphic>
          <a:graphicData uri="http://schemas.openxmlformats.org/drawingml/2006/table">
            <a:tbl>
              <a:tblPr firstRow="1" bandRow="1">
                <a:tableStyleId>{00A15C55-8517-42AA-B614-E9B94910E393}</a:tableStyleId>
              </a:tblPr>
              <a:tblGrid>
                <a:gridCol w="1039231">
                  <a:extLst>
                    <a:ext uri="{9D8B030D-6E8A-4147-A177-3AD203B41FA5}">
                      <a16:colId xmlns:a16="http://schemas.microsoft.com/office/drawing/2014/main" val="2348657074"/>
                    </a:ext>
                  </a:extLst>
                </a:gridCol>
                <a:gridCol w="1039231">
                  <a:extLst>
                    <a:ext uri="{9D8B030D-6E8A-4147-A177-3AD203B41FA5}">
                      <a16:colId xmlns:a16="http://schemas.microsoft.com/office/drawing/2014/main" val="651793733"/>
                    </a:ext>
                  </a:extLst>
                </a:gridCol>
              </a:tblGrid>
              <a:tr h="370840">
                <a:tc>
                  <a:txBody>
                    <a:bodyPr/>
                    <a:lstStyle/>
                    <a:p>
                      <a:r>
                        <a:rPr lang="en-US" dirty="0">
                          <a:solidFill>
                            <a:schemeClr val="tx1"/>
                          </a:solidFill>
                        </a:rPr>
                        <a:t>Rasa</a:t>
                      </a:r>
                    </a:p>
                  </a:txBody>
                  <a:tcPr/>
                </a:tc>
                <a:tc>
                  <a:txBody>
                    <a:bodyPr/>
                    <a:lstStyle/>
                    <a:p>
                      <a:r>
                        <a:rPr lang="en-US" dirty="0">
                          <a:solidFill>
                            <a:schemeClr val="tx1"/>
                          </a:solidFill>
                        </a:rPr>
                        <a:t>Ragas</a:t>
                      </a:r>
                    </a:p>
                  </a:txBody>
                  <a:tcPr/>
                </a:tc>
                <a:extLst>
                  <a:ext uri="{0D108BD9-81ED-4DB2-BD59-A6C34878D82A}">
                    <a16:rowId xmlns:a16="http://schemas.microsoft.com/office/drawing/2014/main" val="2637821210"/>
                  </a:ext>
                </a:extLst>
              </a:tr>
              <a:tr h="370840">
                <a:tc>
                  <a:txBody>
                    <a:bodyPr/>
                    <a:lstStyle/>
                    <a:p>
                      <a:r>
                        <a:rPr lang="en-US" sz="1400" dirty="0" err="1">
                          <a:solidFill>
                            <a:schemeClr val="tx1"/>
                          </a:solidFill>
                        </a:rPr>
                        <a:t>Shringar</a:t>
                      </a:r>
                      <a:endParaRPr lang="en-US" dirty="0">
                        <a:solidFill>
                          <a:schemeClr val="tx1"/>
                        </a:solidFill>
                      </a:endParaRPr>
                    </a:p>
                  </a:txBody>
                  <a:tcPr/>
                </a:tc>
                <a:tc>
                  <a:txBody>
                    <a:bodyPr/>
                    <a:lstStyle/>
                    <a:p>
                      <a:r>
                        <a:rPr lang="en-US" dirty="0">
                          <a:solidFill>
                            <a:schemeClr val="tx1"/>
                          </a:solidFill>
                        </a:rPr>
                        <a:t>33</a:t>
                      </a:r>
                    </a:p>
                  </a:txBody>
                  <a:tcPr/>
                </a:tc>
                <a:extLst>
                  <a:ext uri="{0D108BD9-81ED-4DB2-BD59-A6C34878D82A}">
                    <a16:rowId xmlns:a16="http://schemas.microsoft.com/office/drawing/2014/main" val="4098087618"/>
                  </a:ext>
                </a:extLst>
              </a:tr>
              <a:tr h="370840">
                <a:tc>
                  <a:txBody>
                    <a:bodyPr/>
                    <a:lstStyle/>
                    <a:p>
                      <a:r>
                        <a:rPr lang="en-US" sz="1400" dirty="0">
                          <a:solidFill>
                            <a:schemeClr val="tx1"/>
                          </a:solidFill>
                        </a:rPr>
                        <a:t>Bhakti</a:t>
                      </a:r>
                      <a:endParaRPr lang="en-US" dirty="0">
                        <a:solidFill>
                          <a:schemeClr val="tx1"/>
                        </a:solidFill>
                      </a:endParaRPr>
                    </a:p>
                  </a:txBody>
                  <a:tcPr/>
                </a:tc>
                <a:tc>
                  <a:txBody>
                    <a:bodyPr/>
                    <a:lstStyle/>
                    <a:p>
                      <a:r>
                        <a:rPr lang="en-US" sz="1400" dirty="0">
                          <a:solidFill>
                            <a:schemeClr val="tx1"/>
                          </a:solidFill>
                        </a:rPr>
                        <a:t>13</a:t>
                      </a:r>
                      <a:endParaRPr lang="en-US" dirty="0">
                        <a:solidFill>
                          <a:schemeClr val="tx1"/>
                        </a:solidFill>
                      </a:endParaRPr>
                    </a:p>
                  </a:txBody>
                  <a:tcPr/>
                </a:tc>
                <a:extLst>
                  <a:ext uri="{0D108BD9-81ED-4DB2-BD59-A6C34878D82A}">
                    <a16:rowId xmlns:a16="http://schemas.microsoft.com/office/drawing/2014/main" val="498416601"/>
                  </a:ext>
                </a:extLst>
              </a:tr>
              <a:tr h="370840">
                <a:tc>
                  <a:txBody>
                    <a:bodyPr/>
                    <a:lstStyle/>
                    <a:p>
                      <a:r>
                        <a:rPr lang="en-US" sz="1400" dirty="0">
                          <a:solidFill>
                            <a:schemeClr val="tx1"/>
                          </a:solidFill>
                        </a:rPr>
                        <a:t>Karuna</a:t>
                      </a:r>
                      <a:endParaRPr lang="en-US" dirty="0">
                        <a:solidFill>
                          <a:schemeClr val="tx1"/>
                        </a:solidFill>
                      </a:endParaRPr>
                    </a:p>
                  </a:txBody>
                  <a:tcPr/>
                </a:tc>
                <a:tc>
                  <a:txBody>
                    <a:bodyPr/>
                    <a:lstStyle/>
                    <a:p>
                      <a:r>
                        <a:rPr lang="en-US" sz="1400" dirty="0">
                          <a:solidFill>
                            <a:schemeClr val="tx1"/>
                          </a:solidFill>
                        </a:rPr>
                        <a:t>10</a:t>
                      </a:r>
                      <a:endParaRPr lang="en-US" dirty="0">
                        <a:solidFill>
                          <a:schemeClr val="tx1"/>
                        </a:solidFill>
                      </a:endParaRPr>
                    </a:p>
                  </a:txBody>
                  <a:tcPr/>
                </a:tc>
                <a:extLst>
                  <a:ext uri="{0D108BD9-81ED-4DB2-BD59-A6C34878D82A}">
                    <a16:rowId xmlns:a16="http://schemas.microsoft.com/office/drawing/2014/main" val="3161317029"/>
                  </a:ext>
                </a:extLst>
              </a:tr>
              <a:tr h="370840">
                <a:tc>
                  <a:txBody>
                    <a:bodyPr/>
                    <a:lstStyle/>
                    <a:p>
                      <a:r>
                        <a:rPr lang="en-US" sz="1400" dirty="0" err="1">
                          <a:solidFill>
                            <a:schemeClr val="tx1"/>
                          </a:solidFill>
                        </a:rPr>
                        <a:t>Adbhut</a:t>
                      </a:r>
                      <a:endParaRPr lang="en-US" dirty="0">
                        <a:solidFill>
                          <a:schemeClr val="tx1"/>
                        </a:solidFill>
                      </a:endParaRPr>
                    </a:p>
                  </a:txBody>
                  <a:tcPr/>
                </a:tc>
                <a:tc>
                  <a:txBody>
                    <a:bodyPr/>
                    <a:lstStyle/>
                    <a:p>
                      <a:r>
                        <a:rPr lang="en-US" sz="1400" dirty="0">
                          <a:solidFill>
                            <a:schemeClr val="tx1"/>
                          </a:solidFill>
                        </a:rPr>
                        <a:t>5</a:t>
                      </a:r>
                      <a:endParaRPr lang="en-US" dirty="0">
                        <a:solidFill>
                          <a:schemeClr val="tx1"/>
                        </a:solidFill>
                      </a:endParaRPr>
                    </a:p>
                  </a:txBody>
                  <a:tcPr/>
                </a:tc>
                <a:extLst>
                  <a:ext uri="{0D108BD9-81ED-4DB2-BD59-A6C34878D82A}">
                    <a16:rowId xmlns:a16="http://schemas.microsoft.com/office/drawing/2014/main" val="1302093918"/>
                  </a:ext>
                </a:extLst>
              </a:tr>
              <a:tr h="370840">
                <a:tc>
                  <a:txBody>
                    <a:bodyPr/>
                    <a:lstStyle/>
                    <a:p>
                      <a:r>
                        <a:rPr lang="en-US" sz="1400" dirty="0">
                          <a:solidFill>
                            <a:schemeClr val="tx1"/>
                          </a:solidFill>
                        </a:rPr>
                        <a:t>Veer</a:t>
                      </a:r>
                      <a:endParaRPr lang="en-US" dirty="0">
                        <a:solidFill>
                          <a:schemeClr val="tx1"/>
                        </a:solidFill>
                      </a:endParaRPr>
                    </a:p>
                  </a:txBody>
                  <a:tcPr/>
                </a:tc>
                <a:tc>
                  <a:txBody>
                    <a:bodyPr/>
                    <a:lstStyle/>
                    <a:p>
                      <a:r>
                        <a:rPr lang="en-US" sz="1400" dirty="0">
                          <a:solidFill>
                            <a:schemeClr val="tx1"/>
                          </a:solidFill>
                        </a:rPr>
                        <a:t>5</a:t>
                      </a:r>
                      <a:endParaRPr lang="en-US" dirty="0">
                        <a:solidFill>
                          <a:schemeClr val="tx1"/>
                        </a:solidFill>
                      </a:endParaRPr>
                    </a:p>
                  </a:txBody>
                  <a:tcPr/>
                </a:tc>
                <a:extLst>
                  <a:ext uri="{0D108BD9-81ED-4DB2-BD59-A6C34878D82A}">
                    <a16:rowId xmlns:a16="http://schemas.microsoft.com/office/drawing/2014/main" val="5700948"/>
                  </a:ext>
                </a:extLst>
              </a:tr>
            </a:tbl>
          </a:graphicData>
        </a:graphic>
      </p:graphicFrame>
      <p:sp>
        <p:nvSpPr>
          <p:cNvPr id="3" name="TextBox 2">
            <a:extLst>
              <a:ext uri="{FF2B5EF4-FFF2-40B4-BE49-F238E27FC236}">
                <a16:creationId xmlns:a16="http://schemas.microsoft.com/office/drawing/2014/main" id="{AC57D61E-A16E-621B-E8A4-3F159C9DB041}"/>
              </a:ext>
            </a:extLst>
          </p:cNvPr>
          <p:cNvSpPr txBox="1"/>
          <p:nvPr/>
        </p:nvSpPr>
        <p:spPr>
          <a:xfrm>
            <a:off x="7388274" y="1377895"/>
            <a:ext cx="1505415" cy="338554"/>
          </a:xfrm>
          <a:prstGeom prst="rect">
            <a:avLst/>
          </a:prstGeom>
          <a:noFill/>
        </p:spPr>
        <p:txBody>
          <a:bodyPr wrap="square" rtlCol="0">
            <a:spAutoFit/>
          </a:bodyPr>
          <a:lstStyle/>
          <a:p>
            <a:r>
              <a:rPr lang="en-US" sz="1600" b="1" dirty="0">
                <a:solidFill>
                  <a:schemeClr val="bg1"/>
                </a:solidFill>
              </a:rPr>
              <a:t>Final Tallies</a:t>
            </a:r>
          </a:p>
        </p:txBody>
      </p:sp>
    </p:spTree>
    <p:extLst>
      <p:ext uri="{BB962C8B-B14F-4D97-AF65-F5344CB8AC3E}">
        <p14:creationId xmlns:p14="http://schemas.microsoft.com/office/powerpoint/2010/main" val="529384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5;g1647a088111_7_56">
            <a:extLst>
              <a:ext uri="{FF2B5EF4-FFF2-40B4-BE49-F238E27FC236}">
                <a16:creationId xmlns:a16="http://schemas.microsoft.com/office/drawing/2014/main" id="{95DBF171-1F3C-2982-E590-678BCA8C0A19}"/>
              </a:ext>
            </a:extLst>
          </p:cNvPr>
          <p:cNvSpPr txBox="1">
            <a:spLocks/>
          </p:cNvSpPr>
          <p:nvPr/>
        </p:nvSpPr>
        <p:spPr>
          <a:xfrm>
            <a:off x="0" y="343302"/>
            <a:ext cx="10515600" cy="13257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solidFill>
                  <a:schemeClr val="dk1"/>
                </a:solidFill>
              </a:rPr>
              <a:t>Preprocessing</a:t>
            </a:r>
          </a:p>
        </p:txBody>
      </p:sp>
      <p:sp>
        <p:nvSpPr>
          <p:cNvPr id="7" name="Google Shape;125;g1647a088111_7_56">
            <a:extLst>
              <a:ext uri="{FF2B5EF4-FFF2-40B4-BE49-F238E27FC236}">
                <a16:creationId xmlns:a16="http://schemas.microsoft.com/office/drawing/2014/main" id="{6569E55E-3C29-7086-F0D0-FD81A455936F}"/>
              </a:ext>
            </a:extLst>
          </p:cNvPr>
          <p:cNvSpPr txBox="1">
            <a:spLocks noGrp="1"/>
          </p:cNvSpPr>
          <p:nvPr>
            <p:ph type="body" idx="1"/>
          </p:nvPr>
        </p:nvSpPr>
        <p:spPr>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18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lang="en-US" sz="4000" dirty="0">
              <a:solidFill>
                <a:schemeClr val="dk1"/>
              </a:solidFill>
            </a:endParaRPr>
          </a:p>
          <a:p>
            <a:r>
              <a:rPr lang="en-US" sz="1600" b="0" i="0" u="none" strike="noStrike" dirty="0">
                <a:solidFill>
                  <a:schemeClr val="bg1"/>
                </a:solidFill>
                <a:effectLst/>
                <a:latin typeface="Arial" panose="020B0604020202020204" pitchFamily="34" charset="0"/>
              </a:rPr>
              <a:t>The metric is the minimum "cost" of turning one pile into the other, which is assumed to be the amount of earth that needs to be moved times the mean distance it has to be moved.</a:t>
            </a:r>
            <a:endParaRPr lang="en-US" sz="4000" dirty="0">
              <a:solidFill>
                <a:schemeClr val="bg1"/>
              </a:solidFill>
            </a:endParaRPr>
          </a:p>
        </p:txBody>
      </p:sp>
      <p:sp>
        <p:nvSpPr>
          <p:cNvPr id="9" name="TextBox 8">
            <a:extLst>
              <a:ext uri="{FF2B5EF4-FFF2-40B4-BE49-F238E27FC236}">
                <a16:creationId xmlns:a16="http://schemas.microsoft.com/office/drawing/2014/main" id="{B8831113-837E-9AB7-A2CE-39CD7F0C61C9}"/>
              </a:ext>
            </a:extLst>
          </p:cNvPr>
          <p:cNvSpPr txBox="1"/>
          <p:nvPr/>
        </p:nvSpPr>
        <p:spPr>
          <a:xfrm>
            <a:off x="3941957" y="1936966"/>
            <a:ext cx="4488366" cy="830997"/>
          </a:xfrm>
          <a:prstGeom prst="rect">
            <a:avLst/>
          </a:prstGeom>
          <a:noFill/>
        </p:spPr>
        <p:txBody>
          <a:bodyPr wrap="square">
            <a:spAutoFit/>
          </a:bodyPr>
          <a:lstStyle/>
          <a:p>
            <a:r>
              <a:rPr lang="en-US" sz="2400" dirty="0">
                <a:solidFill>
                  <a:schemeClr val="bg1"/>
                </a:solidFill>
              </a:rPr>
              <a:t>Wasserstein Distance </a:t>
            </a:r>
          </a:p>
          <a:p>
            <a:r>
              <a:rPr lang="en-US" sz="2400" dirty="0">
                <a:solidFill>
                  <a:schemeClr val="bg1"/>
                </a:solidFill>
              </a:rPr>
              <a:t>(earth mover distance)</a:t>
            </a:r>
          </a:p>
        </p:txBody>
      </p:sp>
    </p:spTree>
    <p:extLst>
      <p:ext uri="{BB962C8B-B14F-4D97-AF65-F5344CB8AC3E}">
        <p14:creationId xmlns:p14="http://schemas.microsoft.com/office/powerpoint/2010/main" val="300518986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TotalTime>
  <Words>1398</Words>
  <Application>Microsoft Macintosh PowerPoint</Application>
  <PresentationFormat>Widescreen</PresentationFormat>
  <Paragraphs>187</Paragraphs>
  <Slides>27</Slides>
  <Notes>20</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Arial</vt:lpstr>
      <vt:lpstr>Helvetica</vt:lpstr>
      <vt:lpstr>Century Gothic</vt:lpstr>
      <vt:lpstr>Arial Narrow</vt:lpstr>
      <vt:lpstr>Lato</vt:lpstr>
      <vt:lpstr>Office Theme</vt:lpstr>
      <vt:lpstr>PowerPoint Presentation</vt:lpstr>
      <vt:lpstr>PowerPoint Presentation</vt:lpstr>
      <vt:lpstr>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Caveats</vt:lpstr>
      <vt:lpstr>Sample corpus file</vt:lpstr>
      <vt:lpstr>Sample corpus 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Arthur, Claire</dc:creator>
  <cp:lastModifiedBy>Jain, Rhythm</cp:lastModifiedBy>
  <cp:revision>8</cp:revision>
  <dcterms:created xsi:type="dcterms:W3CDTF">2022-07-13T14:12:26Z</dcterms:created>
  <dcterms:modified xsi:type="dcterms:W3CDTF">2022-12-10T01:07:12Z</dcterms:modified>
</cp:coreProperties>
</file>